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2" r:id="rId47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>
      <p:cViewPr varScale="1">
        <p:scale>
          <a:sx n="120" d="100"/>
          <a:sy n="120" d="100"/>
        </p:scale>
        <p:origin x="80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jpg>
</file>

<file path=ppt/media/image45.jpg>
</file>

<file path=ppt/media/image46.png>
</file>

<file path=ppt/media/image47.jpg>
</file>

<file path=ppt/media/image48.jpg>
</file>

<file path=ppt/media/image49.png>
</file>

<file path=ppt/media/image5.jpg>
</file>

<file path=ppt/media/image50.jp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87239" cy="68579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8969" y="435102"/>
            <a:ext cx="10494060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24255" y="2025167"/>
            <a:ext cx="4917440" cy="19767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84306" y="6103723"/>
            <a:ext cx="456818" cy="314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8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7536" y="4588586"/>
            <a:ext cx="172148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spc="-60" dirty="0">
                <a:solidFill>
                  <a:srgbClr val="E7E6E6"/>
                </a:solidFill>
                <a:latin typeface="Microsoft Sans Serif"/>
                <a:cs typeface="Microsoft Sans Serif"/>
              </a:rPr>
              <a:t>-- Gurdeep Juneja </a:t>
            </a:r>
            <a:endParaRPr sz="18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lang="en-US" sz="1800" spc="-30" dirty="0">
                <a:solidFill>
                  <a:srgbClr val="E7E6E6"/>
                </a:solidFill>
                <a:latin typeface="Microsoft Sans Serif"/>
                <a:cs typeface="Microsoft Sans Serif"/>
              </a:rPr>
              <a:t>-- Dec 10</a:t>
            </a:r>
            <a:r>
              <a:rPr lang="en-US" sz="1800" spc="-30" baseline="30000" dirty="0">
                <a:solidFill>
                  <a:srgbClr val="E7E6E6"/>
                </a:solidFill>
                <a:latin typeface="Microsoft Sans Serif"/>
                <a:cs typeface="Microsoft Sans Serif"/>
              </a:rPr>
              <a:t>th</a:t>
            </a:r>
            <a:r>
              <a:rPr lang="en-US" sz="1800" spc="-30" dirty="0">
                <a:solidFill>
                  <a:srgbClr val="E7E6E6"/>
                </a:solidFill>
                <a:latin typeface="Microsoft Sans Serif"/>
                <a:cs typeface="Microsoft Sans Serif"/>
              </a:rPr>
              <a:t>, 2024 </a:t>
            </a:r>
            <a:endParaRPr sz="1800" dirty="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0016" y="676655"/>
            <a:ext cx="2104644" cy="6294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4669" y="1491488"/>
            <a:ext cx="470281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</a:t>
            </a:r>
            <a:r>
              <a:rPr sz="14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4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started</a:t>
            </a:r>
            <a:r>
              <a:rPr sz="14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4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importing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pandas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NumPy,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63269" y="1704848"/>
            <a:ext cx="447294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3027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loading</a:t>
            </a:r>
            <a:r>
              <a:rPr sz="1400" spc="40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our</a:t>
            </a:r>
            <a:r>
              <a:rPr sz="14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collected</a:t>
            </a:r>
            <a:r>
              <a:rPr sz="1400" spc="4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4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4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previous</a:t>
            </a:r>
            <a:r>
              <a:rPr sz="14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4676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175" dirty="0"/>
              <a:t> </a:t>
            </a:r>
            <a:r>
              <a:rPr spc="-85" dirty="0"/>
              <a:t>Wrangling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63269" y="1918207"/>
            <a:ext cx="6513830" cy="11633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2044064" algn="just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perform</a:t>
            </a:r>
            <a:r>
              <a:rPr sz="1400" spc="2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our</a:t>
            </a:r>
            <a:r>
              <a:rPr sz="1400" spc="2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exploratory</a:t>
            </a:r>
            <a:r>
              <a:rPr sz="1400" spc="3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400" spc="2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analysis</a:t>
            </a:r>
            <a:r>
              <a:rPr sz="1400" spc="2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which</a:t>
            </a:r>
            <a:r>
              <a:rPr sz="1400" spc="2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aimed</a:t>
            </a:r>
            <a:r>
              <a:rPr sz="1400" spc="2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to clean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choose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valid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features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training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a 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machine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learning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model.</a:t>
            </a:r>
            <a:endParaRPr sz="1400">
              <a:latin typeface="Microsoft Sans Serif"/>
              <a:cs typeface="Microsoft Sans Serif"/>
            </a:endParaRPr>
          </a:p>
          <a:p>
            <a:pPr marL="4048125">
              <a:lnSpc>
                <a:spcPct val="100000"/>
              </a:lnSpc>
              <a:spcBef>
                <a:spcPts val="1505"/>
              </a:spcBef>
            </a:pPr>
            <a:r>
              <a:rPr sz="20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Data</a:t>
            </a:r>
            <a:r>
              <a:rPr sz="2000" spc="-9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20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Wrangling</a:t>
            </a:r>
            <a:r>
              <a:rPr sz="2000" spc="-9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20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stages</a:t>
            </a:r>
            <a:endParaRPr sz="2000">
              <a:latin typeface="Microsoft Sans Serif"/>
              <a:cs typeface="Microsoft Sans Serif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63269" y="3340353"/>
            <a:ext cx="3222625" cy="659130"/>
            <a:chOff x="763269" y="3340353"/>
            <a:chExt cx="3222625" cy="659130"/>
          </a:xfrm>
        </p:grpSpPr>
        <p:sp>
          <p:nvSpPr>
            <p:cNvPr id="7" name="object 7"/>
            <p:cNvSpPr/>
            <p:nvPr/>
          </p:nvSpPr>
          <p:spPr>
            <a:xfrm>
              <a:off x="769619" y="3346703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7" y="0"/>
                  </a:moveTo>
                  <a:lnTo>
                    <a:pt x="107695" y="0"/>
                  </a:lnTo>
                  <a:lnTo>
                    <a:pt x="65777" y="8469"/>
                  </a:lnTo>
                  <a:lnTo>
                    <a:pt x="31545" y="31559"/>
                  </a:lnTo>
                  <a:lnTo>
                    <a:pt x="8463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3" y="580382"/>
                  </a:lnTo>
                  <a:lnTo>
                    <a:pt x="31545" y="614616"/>
                  </a:lnTo>
                  <a:lnTo>
                    <a:pt x="65777" y="637706"/>
                  </a:lnTo>
                  <a:lnTo>
                    <a:pt x="107695" y="646176"/>
                  </a:lnTo>
                  <a:lnTo>
                    <a:pt x="3101847" y="646176"/>
                  </a:lnTo>
                  <a:lnTo>
                    <a:pt x="3143750" y="637706"/>
                  </a:lnTo>
                  <a:lnTo>
                    <a:pt x="3177984" y="614616"/>
                  </a:lnTo>
                  <a:lnTo>
                    <a:pt x="3201074" y="580382"/>
                  </a:lnTo>
                  <a:lnTo>
                    <a:pt x="3209544" y="538480"/>
                  </a:lnTo>
                  <a:lnTo>
                    <a:pt x="3209544" y="107696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7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69619" y="3346703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6"/>
                  </a:moveTo>
                  <a:lnTo>
                    <a:pt x="8463" y="65793"/>
                  </a:lnTo>
                  <a:lnTo>
                    <a:pt x="31545" y="31559"/>
                  </a:lnTo>
                  <a:lnTo>
                    <a:pt x="65777" y="8469"/>
                  </a:lnTo>
                  <a:lnTo>
                    <a:pt x="107695" y="0"/>
                  </a:lnTo>
                  <a:lnTo>
                    <a:pt x="3101847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4" y="107696"/>
                  </a:lnTo>
                  <a:lnTo>
                    <a:pt x="3209544" y="538480"/>
                  </a:lnTo>
                  <a:lnTo>
                    <a:pt x="3201074" y="580382"/>
                  </a:lnTo>
                  <a:lnTo>
                    <a:pt x="3177984" y="614616"/>
                  </a:lnTo>
                  <a:lnTo>
                    <a:pt x="3143750" y="637706"/>
                  </a:lnTo>
                  <a:lnTo>
                    <a:pt x="3101847" y="646176"/>
                  </a:lnTo>
                  <a:lnTo>
                    <a:pt x="107695" y="646176"/>
                  </a:lnTo>
                  <a:lnTo>
                    <a:pt x="65777" y="637706"/>
                  </a:lnTo>
                  <a:lnTo>
                    <a:pt x="31545" y="614616"/>
                  </a:lnTo>
                  <a:lnTo>
                    <a:pt x="8463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108049" y="3541014"/>
            <a:ext cx="253301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FFFFFF"/>
                </a:solidFill>
                <a:latin typeface="Microsoft Sans Serif"/>
                <a:cs typeface="Microsoft Sans Serif"/>
              </a:rPr>
              <a:t>1-</a:t>
            </a:r>
            <a:r>
              <a:rPr sz="14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Loading</a:t>
            </a:r>
            <a:r>
              <a:rPr sz="1400" dirty="0">
                <a:solidFill>
                  <a:srgbClr val="FFFFFF"/>
                </a:solidFill>
                <a:latin typeface="Microsoft Sans Serif"/>
                <a:cs typeface="Microsoft Sans Serif"/>
              </a:rPr>
              <a:t> the</a:t>
            </a:r>
            <a:r>
              <a:rPr sz="14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collected</a:t>
            </a:r>
            <a:r>
              <a:rPr sz="1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dataset.</a:t>
            </a:r>
            <a:endParaRPr sz="1400">
              <a:latin typeface="Microsoft Sans Serif"/>
              <a:cs typeface="Microsoft Sans Serif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603750" y="3355594"/>
            <a:ext cx="3222625" cy="659130"/>
            <a:chOff x="4603750" y="3355594"/>
            <a:chExt cx="3222625" cy="659130"/>
          </a:xfrm>
        </p:grpSpPr>
        <p:sp>
          <p:nvSpPr>
            <p:cNvPr id="11" name="object 11"/>
            <p:cNvSpPr/>
            <p:nvPr/>
          </p:nvSpPr>
          <p:spPr>
            <a:xfrm>
              <a:off x="4610100" y="3361944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5"/>
                  </a:lnTo>
                  <a:lnTo>
                    <a:pt x="0" y="538479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5"/>
                  </a:lnTo>
                  <a:lnTo>
                    <a:pt x="3101848" y="646175"/>
                  </a:lnTo>
                  <a:lnTo>
                    <a:pt x="3143750" y="637706"/>
                  </a:lnTo>
                  <a:lnTo>
                    <a:pt x="3177984" y="614616"/>
                  </a:lnTo>
                  <a:lnTo>
                    <a:pt x="3201074" y="580382"/>
                  </a:lnTo>
                  <a:lnTo>
                    <a:pt x="3209544" y="538479"/>
                  </a:lnTo>
                  <a:lnTo>
                    <a:pt x="3209544" y="107695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610100" y="3361944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5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3101848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4" y="107695"/>
                  </a:lnTo>
                  <a:lnTo>
                    <a:pt x="3209544" y="538479"/>
                  </a:lnTo>
                  <a:lnTo>
                    <a:pt x="3201074" y="580382"/>
                  </a:lnTo>
                  <a:lnTo>
                    <a:pt x="3177984" y="614616"/>
                  </a:lnTo>
                  <a:lnTo>
                    <a:pt x="3143750" y="637706"/>
                  </a:lnTo>
                  <a:lnTo>
                    <a:pt x="3101848" y="646175"/>
                  </a:lnTo>
                  <a:lnTo>
                    <a:pt x="107696" y="646175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79"/>
                  </a:lnTo>
                  <a:lnTo>
                    <a:pt x="0" y="107695"/>
                  </a:lnTo>
                  <a:close/>
                </a:path>
              </a:pathLst>
            </a:custGeom>
            <a:ln w="12699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768977" y="3365703"/>
            <a:ext cx="2894330" cy="619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1905" algn="ctr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2-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Identifying</a:t>
            </a:r>
            <a:r>
              <a:rPr sz="13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calculating</a:t>
            </a:r>
            <a:r>
              <a:rPr sz="13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1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percentage</a:t>
            </a:r>
            <a:r>
              <a:rPr sz="13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missing</a:t>
            </a:r>
            <a:r>
              <a:rPr sz="13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values</a:t>
            </a:r>
            <a:r>
              <a:rPr sz="13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each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attribute</a:t>
            </a:r>
            <a:endParaRPr sz="1300">
              <a:latin typeface="Microsoft Sans Serif"/>
              <a:cs typeface="Microsoft Sans Serif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8444230" y="3340353"/>
            <a:ext cx="3222625" cy="659130"/>
            <a:chOff x="8444230" y="3340353"/>
            <a:chExt cx="3222625" cy="659130"/>
          </a:xfrm>
        </p:grpSpPr>
        <p:sp>
          <p:nvSpPr>
            <p:cNvPr id="15" name="object 15"/>
            <p:cNvSpPr/>
            <p:nvPr/>
          </p:nvSpPr>
          <p:spPr>
            <a:xfrm>
              <a:off x="8450580" y="3346703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3101848" y="646176"/>
                  </a:lnTo>
                  <a:lnTo>
                    <a:pt x="3143750" y="637706"/>
                  </a:lnTo>
                  <a:lnTo>
                    <a:pt x="3177984" y="614616"/>
                  </a:lnTo>
                  <a:lnTo>
                    <a:pt x="3201074" y="580382"/>
                  </a:lnTo>
                  <a:lnTo>
                    <a:pt x="3209544" y="538480"/>
                  </a:lnTo>
                  <a:lnTo>
                    <a:pt x="3209544" y="107696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8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450580" y="3346703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3101848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4" y="107696"/>
                  </a:lnTo>
                  <a:lnTo>
                    <a:pt x="3209544" y="538480"/>
                  </a:lnTo>
                  <a:lnTo>
                    <a:pt x="3201074" y="580382"/>
                  </a:lnTo>
                  <a:lnTo>
                    <a:pt x="3177984" y="614616"/>
                  </a:lnTo>
                  <a:lnTo>
                    <a:pt x="3143750" y="637706"/>
                  </a:lnTo>
                  <a:lnTo>
                    <a:pt x="310184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8897873" y="3451097"/>
            <a:ext cx="2317750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3-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Identifying</a:t>
            </a:r>
            <a:r>
              <a:rPr sz="13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columns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are </a:t>
            </a:r>
            <a:r>
              <a:rPr sz="1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numerical</a:t>
            </a:r>
            <a:r>
              <a:rPr sz="13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13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categorical:</a:t>
            </a:r>
            <a:endParaRPr sz="13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482841" y="1489709"/>
            <a:ext cx="125412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240665" algn="l"/>
                <a:tab pos="941069" algn="l"/>
              </a:tabLst>
            </a:pP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35" dirty="0">
                <a:solidFill>
                  <a:srgbClr val="292929"/>
                </a:solidFill>
                <a:latin typeface="Microsoft Sans Serif"/>
                <a:cs typeface="Microsoft Sans Serif"/>
              </a:rPr>
              <a:t>URL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888351" y="1489709"/>
            <a:ext cx="2091689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37185" algn="l"/>
                <a:tab pos="754380" algn="l"/>
                <a:tab pos="1722755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completed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711442" y="1703070"/>
            <a:ext cx="3042158" cy="2289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wrangling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notebook</a:t>
            </a:r>
            <a:r>
              <a:rPr lang="en-US"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lang="en-US" sz="14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400" dirty="0">
              <a:latin typeface="Microsoft Sans Serif"/>
              <a:cs typeface="Microsoft Sans Serif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763269" y="4390390"/>
            <a:ext cx="3222625" cy="659130"/>
            <a:chOff x="763269" y="4390390"/>
            <a:chExt cx="3222625" cy="659130"/>
          </a:xfrm>
        </p:grpSpPr>
        <p:sp>
          <p:nvSpPr>
            <p:cNvPr id="22" name="object 22"/>
            <p:cNvSpPr/>
            <p:nvPr/>
          </p:nvSpPr>
          <p:spPr>
            <a:xfrm>
              <a:off x="769619" y="4396740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7" y="0"/>
                  </a:moveTo>
                  <a:lnTo>
                    <a:pt x="107695" y="0"/>
                  </a:lnTo>
                  <a:lnTo>
                    <a:pt x="65777" y="8469"/>
                  </a:lnTo>
                  <a:lnTo>
                    <a:pt x="31545" y="31559"/>
                  </a:lnTo>
                  <a:lnTo>
                    <a:pt x="8463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3" y="580382"/>
                  </a:lnTo>
                  <a:lnTo>
                    <a:pt x="31545" y="614616"/>
                  </a:lnTo>
                  <a:lnTo>
                    <a:pt x="65777" y="637706"/>
                  </a:lnTo>
                  <a:lnTo>
                    <a:pt x="107695" y="646176"/>
                  </a:lnTo>
                  <a:lnTo>
                    <a:pt x="3101847" y="646176"/>
                  </a:lnTo>
                  <a:lnTo>
                    <a:pt x="3143750" y="637706"/>
                  </a:lnTo>
                  <a:lnTo>
                    <a:pt x="3177984" y="614616"/>
                  </a:lnTo>
                  <a:lnTo>
                    <a:pt x="3201074" y="580382"/>
                  </a:lnTo>
                  <a:lnTo>
                    <a:pt x="3209544" y="538480"/>
                  </a:lnTo>
                  <a:lnTo>
                    <a:pt x="3209544" y="107696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7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769619" y="4396740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6"/>
                  </a:moveTo>
                  <a:lnTo>
                    <a:pt x="8463" y="65793"/>
                  </a:lnTo>
                  <a:lnTo>
                    <a:pt x="31545" y="31559"/>
                  </a:lnTo>
                  <a:lnTo>
                    <a:pt x="65777" y="8469"/>
                  </a:lnTo>
                  <a:lnTo>
                    <a:pt x="107695" y="0"/>
                  </a:lnTo>
                  <a:lnTo>
                    <a:pt x="3101847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4" y="107696"/>
                  </a:lnTo>
                  <a:lnTo>
                    <a:pt x="3209544" y="538480"/>
                  </a:lnTo>
                  <a:lnTo>
                    <a:pt x="3201074" y="580382"/>
                  </a:lnTo>
                  <a:lnTo>
                    <a:pt x="3177984" y="614616"/>
                  </a:lnTo>
                  <a:lnTo>
                    <a:pt x="3143750" y="637706"/>
                  </a:lnTo>
                  <a:lnTo>
                    <a:pt x="3101847" y="646176"/>
                  </a:lnTo>
                  <a:lnTo>
                    <a:pt x="107695" y="646176"/>
                  </a:lnTo>
                  <a:lnTo>
                    <a:pt x="65777" y="637706"/>
                  </a:lnTo>
                  <a:lnTo>
                    <a:pt x="31545" y="614616"/>
                  </a:lnTo>
                  <a:lnTo>
                    <a:pt x="8463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906881" y="4500498"/>
            <a:ext cx="2936875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156970" marR="5080" indent="-1144905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4-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Calculating</a:t>
            </a:r>
            <a:r>
              <a:rPr sz="13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3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13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</a:t>
            </a:r>
            <a:r>
              <a:rPr sz="13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13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each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site</a:t>
            </a:r>
            <a:endParaRPr sz="1300">
              <a:latin typeface="Microsoft Sans Serif"/>
              <a:cs typeface="Microsoft Sans Serif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4603750" y="4391914"/>
            <a:ext cx="3222625" cy="659130"/>
            <a:chOff x="4603750" y="4391914"/>
            <a:chExt cx="3222625" cy="659130"/>
          </a:xfrm>
        </p:grpSpPr>
        <p:sp>
          <p:nvSpPr>
            <p:cNvPr id="26" name="object 26"/>
            <p:cNvSpPr/>
            <p:nvPr/>
          </p:nvSpPr>
          <p:spPr>
            <a:xfrm>
              <a:off x="4610100" y="4398264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3101848" y="646176"/>
                  </a:lnTo>
                  <a:lnTo>
                    <a:pt x="3143750" y="637706"/>
                  </a:lnTo>
                  <a:lnTo>
                    <a:pt x="3177984" y="614616"/>
                  </a:lnTo>
                  <a:lnTo>
                    <a:pt x="3201074" y="580382"/>
                  </a:lnTo>
                  <a:lnTo>
                    <a:pt x="3209544" y="538480"/>
                  </a:lnTo>
                  <a:lnTo>
                    <a:pt x="3209544" y="107696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8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4610100" y="4398264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3101848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4" y="107696"/>
                  </a:lnTo>
                  <a:lnTo>
                    <a:pt x="3209544" y="538480"/>
                  </a:lnTo>
                  <a:lnTo>
                    <a:pt x="3201074" y="580382"/>
                  </a:lnTo>
                  <a:lnTo>
                    <a:pt x="3177984" y="614616"/>
                  </a:lnTo>
                  <a:lnTo>
                    <a:pt x="3143750" y="637706"/>
                  </a:lnTo>
                  <a:lnTo>
                    <a:pt x="310184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4724780" y="4502911"/>
            <a:ext cx="2980690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043940" marR="5080" indent="-1031875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5-</a:t>
            </a:r>
            <a:r>
              <a:rPr sz="1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Calculating</a:t>
            </a:r>
            <a:r>
              <a:rPr sz="13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13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occurrence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1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each</a:t>
            </a:r>
            <a:r>
              <a:rPr sz="13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</a:t>
            </a:r>
            <a:endParaRPr sz="1300">
              <a:latin typeface="Microsoft Sans Serif"/>
              <a:cs typeface="Microsoft Sans Serif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8444230" y="4394961"/>
            <a:ext cx="3222625" cy="660400"/>
            <a:chOff x="8444230" y="4394961"/>
            <a:chExt cx="3222625" cy="660400"/>
          </a:xfrm>
        </p:grpSpPr>
        <p:sp>
          <p:nvSpPr>
            <p:cNvPr id="30" name="object 30"/>
            <p:cNvSpPr/>
            <p:nvPr/>
          </p:nvSpPr>
          <p:spPr>
            <a:xfrm>
              <a:off x="8450580" y="4401311"/>
              <a:ext cx="3209925" cy="647700"/>
            </a:xfrm>
            <a:custGeom>
              <a:avLst/>
              <a:gdLst/>
              <a:ahLst/>
              <a:cxnLst/>
              <a:rect l="l" t="t" r="r" b="b"/>
              <a:pathLst>
                <a:path w="3209925" h="647700">
                  <a:moveTo>
                    <a:pt x="3101594" y="0"/>
                  </a:moveTo>
                  <a:lnTo>
                    <a:pt x="107950" y="0"/>
                  </a:lnTo>
                  <a:lnTo>
                    <a:pt x="65954" y="8491"/>
                  </a:lnTo>
                  <a:lnTo>
                    <a:pt x="31638" y="31638"/>
                  </a:lnTo>
                  <a:lnTo>
                    <a:pt x="8491" y="65954"/>
                  </a:lnTo>
                  <a:lnTo>
                    <a:pt x="0" y="107950"/>
                  </a:lnTo>
                  <a:lnTo>
                    <a:pt x="0" y="539750"/>
                  </a:lnTo>
                  <a:lnTo>
                    <a:pt x="8491" y="581745"/>
                  </a:lnTo>
                  <a:lnTo>
                    <a:pt x="31638" y="616061"/>
                  </a:lnTo>
                  <a:lnTo>
                    <a:pt x="65954" y="639208"/>
                  </a:lnTo>
                  <a:lnTo>
                    <a:pt x="107950" y="647700"/>
                  </a:lnTo>
                  <a:lnTo>
                    <a:pt x="3101594" y="647700"/>
                  </a:lnTo>
                  <a:lnTo>
                    <a:pt x="3143589" y="639208"/>
                  </a:lnTo>
                  <a:lnTo>
                    <a:pt x="3177905" y="616061"/>
                  </a:lnTo>
                  <a:lnTo>
                    <a:pt x="3201052" y="581745"/>
                  </a:lnTo>
                  <a:lnTo>
                    <a:pt x="3209544" y="539750"/>
                  </a:lnTo>
                  <a:lnTo>
                    <a:pt x="3209544" y="107950"/>
                  </a:lnTo>
                  <a:lnTo>
                    <a:pt x="3201052" y="65954"/>
                  </a:lnTo>
                  <a:lnTo>
                    <a:pt x="3177905" y="31638"/>
                  </a:lnTo>
                  <a:lnTo>
                    <a:pt x="3143589" y="8491"/>
                  </a:lnTo>
                  <a:lnTo>
                    <a:pt x="310159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8450580" y="4401311"/>
              <a:ext cx="3209925" cy="647700"/>
            </a:xfrm>
            <a:custGeom>
              <a:avLst/>
              <a:gdLst/>
              <a:ahLst/>
              <a:cxnLst/>
              <a:rect l="l" t="t" r="r" b="b"/>
              <a:pathLst>
                <a:path w="3209925" h="647700">
                  <a:moveTo>
                    <a:pt x="0" y="107950"/>
                  </a:moveTo>
                  <a:lnTo>
                    <a:pt x="8491" y="65954"/>
                  </a:lnTo>
                  <a:lnTo>
                    <a:pt x="31638" y="31638"/>
                  </a:lnTo>
                  <a:lnTo>
                    <a:pt x="65954" y="8491"/>
                  </a:lnTo>
                  <a:lnTo>
                    <a:pt x="107950" y="0"/>
                  </a:lnTo>
                  <a:lnTo>
                    <a:pt x="3101594" y="0"/>
                  </a:lnTo>
                  <a:lnTo>
                    <a:pt x="3143589" y="8491"/>
                  </a:lnTo>
                  <a:lnTo>
                    <a:pt x="3177905" y="31638"/>
                  </a:lnTo>
                  <a:lnTo>
                    <a:pt x="3201052" y="65954"/>
                  </a:lnTo>
                  <a:lnTo>
                    <a:pt x="3209544" y="107950"/>
                  </a:lnTo>
                  <a:lnTo>
                    <a:pt x="3209544" y="539750"/>
                  </a:lnTo>
                  <a:lnTo>
                    <a:pt x="3201052" y="581745"/>
                  </a:lnTo>
                  <a:lnTo>
                    <a:pt x="3177905" y="616061"/>
                  </a:lnTo>
                  <a:lnTo>
                    <a:pt x="3143589" y="639208"/>
                  </a:lnTo>
                  <a:lnTo>
                    <a:pt x="3101594" y="647700"/>
                  </a:lnTo>
                  <a:lnTo>
                    <a:pt x="107950" y="647700"/>
                  </a:lnTo>
                  <a:lnTo>
                    <a:pt x="65954" y="639208"/>
                  </a:lnTo>
                  <a:lnTo>
                    <a:pt x="31638" y="616061"/>
                  </a:lnTo>
                  <a:lnTo>
                    <a:pt x="8491" y="581745"/>
                  </a:lnTo>
                  <a:lnTo>
                    <a:pt x="0" y="539750"/>
                  </a:lnTo>
                  <a:lnTo>
                    <a:pt x="0" y="10795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8612885" y="4506214"/>
            <a:ext cx="2936240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50900" marR="5080" indent="-838200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6-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Creating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 </a:t>
            </a:r>
            <a:r>
              <a:rPr sz="13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</a:t>
            </a:r>
            <a:r>
              <a:rPr sz="1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from </a:t>
            </a:r>
            <a:r>
              <a:rPr sz="1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1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column</a:t>
            </a:r>
            <a:endParaRPr sz="1300">
              <a:latin typeface="Microsoft Sans Serif"/>
              <a:cs typeface="Microsoft Sans Serif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4620514" y="5432805"/>
            <a:ext cx="3222625" cy="659130"/>
            <a:chOff x="4620514" y="5432805"/>
            <a:chExt cx="3222625" cy="659130"/>
          </a:xfrm>
        </p:grpSpPr>
        <p:sp>
          <p:nvSpPr>
            <p:cNvPr id="34" name="object 34"/>
            <p:cNvSpPr/>
            <p:nvPr/>
          </p:nvSpPr>
          <p:spPr>
            <a:xfrm>
              <a:off x="4626864" y="5439155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3101847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9" y="580398"/>
                  </a:lnTo>
                  <a:lnTo>
                    <a:pt x="31559" y="614630"/>
                  </a:lnTo>
                  <a:lnTo>
                    <a:pt x="65793" y="637712"/>
                  </a:lnTo>
                  <a:lnTo>
                    <a:pt x="107696" y="646176"/>
                  </a:lnTo>
                  <a:lnTo>
                    <a:pt x="3101847" y="646176"/>
                  </a:lnTo>
                  <a:lnTo>
                    <a:pt x="3143750" y="637712"/>
                  </a:lnTo>
                  <a:lnTo>
                    <a:pt x="3177984" y="614630"/>
                  </a:lnTo>
                  <a:lnTo>
                    <a:pt x="3201074" y="580398"/>
                  </a:lnTo>
                  <a:lnTo>
                    <a:pt x="3209543" y="538480"/>
                  </a:lnTo>
                  <a:lnTo>
                    <a:pt x="3209543" y="107696"/>
                  </a:lnTo>
                  <a:lnTo>
                    <a:pt x="3201074" y="65793"/>
                  </a:lnTo>
                  <a:lnTo>
                    <a:pt x="3177984" y="31559"/>
                  </a:lnTo>
                  <a:lnTo>
                    <a:pt x="3143750" y="8469"/>
                  </a:lnTo>
                  <a:lnTo>
                    <a:pt x="3101847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4626864" y="5439155"/>
              <a:ext cx="3209925" cy="646430"/>
            </a:xfrm>
            <a:custGeom>
              <a:avLst/>
              <a:gdLst/>
              <a:ahLst/>
              <a:cxnLst/>
              <a:rect l="l" t="t" r="r" b="b"/>
              <a:pathLst>
                <a:path w="3209925" h="646429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3101847" y="0"/>
                  </a:lnTo>
                  <a:lnTo>
                    <a:pt x="3143750" y="8469"/>
                  </a:lnTo>
                  <a:lnTo>
                    <a:pt x="3177984" y="31559"/>
                  </a:lnTo>
                  <a:lnTo>
                    <a:pt x="3201074" y="65793"/>
                  </a:lnTo>
                  <a:lnTo>
                    <a:pt x="3209543" y="107696"/>
                  </a:lnTo>
                  <a:lnTo>
                    <a:pt x="3209543" y="538480"/>
                  </a:lnTo>
                  <a:lnTo>
                    <a:pt x="3201074" y="580398"/>
                  </a:lnTo>
                  <a:lnTo>
                    <a:pt x="3177984" y="614630"/>
                  </a:lnTo>
                  <a:lnTo>
                    <a:pt x="3143750" y="637712"/>
                  </a:lnTo>
                  <a:lnTo>
                    <a:pt x="3101847" y="646176"/>
                  </a:lnTo>
                  <a:lnTo>
                    <a:pt x="107696" y="646176"/>
                  </a:lnTo>
                  <a:lnTo>
                    <a:pt x="65793" y="637712"/>
                  </a:lnTo>
                  <a:lnTo>
                    <a:pt x="31559" y="614630"/>
                  </a:lnTo>
                  <a:lnTo>
                    <a:pt x="8469" y="580398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4912233" y="5542889"/>
            <a:ext cx="2644775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21920">
              <a:lnSpc>
                <a:spcPct val="1000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7-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determining</a:t>
            </a:r>
            <a:r>
              <a:rPr sz="13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13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1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of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returning the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first 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stage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1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rocket</a:t>
            </a:r>
            <a:endParaRPr sz="1300">
              <a:latin typeface="Microsoft Sans Serif"/>
              <a:cs typeface="Microsoft Sans Serif"/>
            </a:endParaRPr>
          </a:p>
        </p:txBody>
      </p:sp>
      <p:pic>
        <p:nvPicPr>
          <p:cNvPr id="37" name="object 3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452627"/>
            <a:ext cx="615696" cy="615696"/>
          </a:xfrm>
          <a:prstGeom prst="rect">
            <a:avLst/>
          </a:prstGeom>
        </p:spPr>
      </p:pic>
      <p:sp>
        <p:nvSpPr>
          <p:cNvPr id="38" name="object 3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8860" rIns="0" bIns="0" rtlCol="0">
            <a:spAutoFit/>
          </a:bodyPr>
          <a:lstStyle/>
          <a:p>
            <a:pPr marL="161925">
              <a:lnSpc>
                <a:spcPts val="1839"/>
              </a:lnSpc>
            </a:pPr>
            <a:fld id="{81D60167-4931-47E6-BA6A-407CBD079E47}" type="slidenum">
              <a:rPr spc="45" dirty="0"/>
              <a:t>10</a:t>
            </a:fld>
            <a:endParaRPr spc="4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93090">
              <a:lnSpc>
                <a:spcPct val="100000"/>
              </a:lnSpc>
              <a:spcBef>
                <a:spcPts val="95"/>
              </a:spcBef>
            </a:pPr>
            <a:r>
              <a:rPr spc="-280" dirty="0"/>
              <a:t>EDA</a:t>
            </a:r>
            <a:r>
              <a:rPr spc="30" dirty="0"/>
              <a:t> </a:t>
            </a:r>
            <a:r>
              <a:rPr dirty="0"/>
              <a:t>with</a:t>
            </a:r>
            <a:r>
              <a:rPr spc="5" dirty="0"/>
              <a:t> </a:t>
            </a:r>
            <a:r>
              <a:rPr spc="-30" dirty="0"/>
              <a:t>Data</a:t>
            </a:r>
            <a:r>
              <a:rPr spc="25" dirty="0"/>
              <a:t> </a:t>
            </a:r>
            <a:r>
              <a:rPr spc="-65" dirty="0"/>
              <a:t>Visualization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6091" y="531876"/>
            <a:ext cx="615696" cy="54863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5201158" y="2589022"/>
            <a:ext cx="2270125" cy="659130"/>
            <a:chOff x="5201158" y="2589022"/>
            <a:chExt cx="2270125" cy="659130"/>
          </a:xfrm>
        </p:grpSpPr>
        <p:sp>
          <p:nvSpPr>
            <p:cNvPr id="5" name="object 5"/>
            <p:cNvSpPr/>
            <p:nvPr/>
          </p:nvSpPr>
          <p:spPr>
            <a:xfrm>
              <a:off x="5207508" y="2595372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30">
                  <a:moveTo>
                    <a:pt x="2149347" y="0"/>
                  </a:moveTo>
                  <a:lnTo>
                    <a:pt x="107695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5"/>
                  </a:lnTo>
                  <a:lnTo>
                    <a:pt x="0" y="538479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5" y="646176"/>
                  </a:lnTo>
                  <a:lnTo>
                    <a:pt x="2149347" y="646176"/>
                  </a:lnTo>
                  <a:lnTo>
                    <a:pt x="2191250" y="637706"/>
                  </a:lnTo>
                  <a:lnTo>
                    <a:pt x="2225484" y="614616"/>
                  </a:lnTo>
                  <a:lnTo>
                    <a:pt x="2248574" y="580382"/>
                  </a:lnTo>
                  <a:lnTo>
                    <a:pt x="2257043" y="538479"/>
                  </a:lnTo>
                  <a:lnTo>
                    <a:pt x="2257043" y="107695"/>
                  </a:lnTo>
                  <a:lnTo>
                    <a:pt x="2248574" y="65793"/>
                  </a:lnTo>
                  <a:lnTo>
                    <a:pt x="2225484" y="31559"/>
                  </a:lnTo>
                  <a:lnTo>
                    <a:pt x="2191250" y="8469"/>
                  </a:lnTo>
                  <a:lnTo>
                    <a:pt x="2149347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207508" y="2595372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30">
                  <a:moveTo>
                    <a:pt x="0" y="107695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5" y="0"/>
                  </a:lnTo>
                  <a:lnTo>
                    <a:pt x="2149347" y="0"/>
                  </a:lnTo>
                  <a:lnTo>
                    <a:pt x="2191250" y="8469"/>
                  </a:lnTo>
                  <a:lnTo>
                    <a:pt x="2225484" y="31559"/>
                  </a:lnTo>
                  <a:lnTo>
                    <a:pt x="2248574" y="65793"/>
                  </a:lnTo>
                  <a:lnTo>
                    <a:pt x="2257043" y="107695"/>
                  </a:lnTo>
                  <a:lnTo>
                    <a:pt x="2257043" y="538479"/>
                  </a:lnTo>
                  <a:lnTo>
                    <a:pt x="2248574" y="580382"/>
                  </a:lnTo>
                  <a:lnTo>
                    <a:pt x="2225484" y="614616"/>
                  </a:lnTo>
                  <a:lnTo>
                    <a:pt x="2191250" y="637706"/>
                  </a:lnTo>
                  <a:lnTo>
                    <a:pt x="2149347" y="646176"/>
                  </a:lnTo>
                  <a:lnTo>
                    <a:pt x="107695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79"/>
                  </a:lnTo>
                  <a:lnTo>
                    <a:pt x="0" y="107695"/>
                  </a:lnTo>
                  <a:close/>
                </a:path>
              </a:pathLst>
            </a:custGeom>
            <a:ln w="12699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417565" y="2622550"/>
            <a:ext cx="18395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and </a:t>
            </a: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endParaRPr sz="12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20636" y="1704797"/>
            <a:ext cx="34778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20" dirty="0">
                <a:solidFill>
                  <a:srgbClr val="121618"/>
                </a:solidFill>
                <a:latin typeface="Microsoft Sans Serif"/>
                <a:cs typeface="Microsoft Sans Serif"/>
              </a:rPr>
              <a:t>EDA</a:t>
            </a:r>
            <a:r>
              <a:rPr sz="1800" dirty="0">
                <a:solidFill>
                  <a:srgbClr val="121618"/>
                </a:solidFill>
                <a:latin typeface="Microsoft Sans Serif"/>
                <a:cs typeface="Microsoft Sans Serif"/>
              </a:rPr>
              <a:t> with</a:t>
            </a:r>
            <a:r>
              <a:rPr sz="1800" spc="-55" dirty="0">
                <a:solidFill>
                  <a:srgbClr val="121618"/>
                </a:solidFill>
                <a:latin typeface="Microsoft Sans Serif"/>
                <a:cs typeface="Microsoft Sans Serif"/>
              </a:rPr>
              <a:t> </a:t>
            </a:r>
            <a:r>
              <a:rPr sz="1800" spc="-20" dirty="0">
                <a:solidFill>
                  <a:srgbClr val="121618"/>
                </a:solidFill>
                <a:latin typeface="Microsoft Sans Serif"/>
                <a:cs typeface="Microsoft Sans Serif"/>
              </a:rPr>
              <a:t>Data</a:t>
            </a:r>
            <a:r>
              <a:rPr sz="1800" spc="-10" dirty="0">
                <a:solidFill>
                  <a:srgbClr val="121618"/>
                </a:solidFill>
                <a:latin typeface="Microsoft Sans Serif"/>
                <a:cs typeface="Microsoft Sans Serif"/>
              </a:rPr>
              <a:t> </a:t>
            </a:r>
            <a:r>
              <a:rPr sz="1800" spc="-30" dirty="0">
                <a:solidFill>
                  <a:srgbClr val="121618"/>
                </a:solidFill>
                <a:latin typeface="Microsoft Sans Serif"/>
                <a:cs typeface="Microsoft Sans Serif"/>
              </a:rPr>
              <a:t>Visualization</a:t>
            </a:r>
            <a:r>
              <a:rPr sz="1800" spc="-5" dirty="0">
                <a:solidFill>
                  <a:srgbClr val="121618"/>
                </a:solidFill>
                <a:latin typeface="Microsoft Sans Serif"/>
                <a:cs typeface="Microsoft Sans Serif"/>
              </a:rPr>
              <a:t> </a:t>
            </a:r>
            <a:r>
              <a:rPr sz="1800" spc="-45" dirty="0">
                <a:solidFill>
                  <a:srgbClr val="121618"/>
                </a:solidFill>
                <a:latin typeface="Microsoft Sans Serif"/>
                <a:cs typeface="Microsoft Sans Serif"/>
              </a:rPr>
              <a:t>Stages</a:t>
            </a:r>
            <a:endParaRPr sz="1800">
              <a:latin typeface="Microsoft Sans Serif"/>
              <a:cs typeface="Microsoft Sans Serif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91628" y="2564892"/>
            <a:ext cx="659892" cy="661415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5224017" y="3565905"/>
            <a:ext cx="2247265" cy="659130"/>
            <a:chOff x="5224017" y="3565905"/>
            <a:chExt cx="2247265" cy="659130"/>
          </a:xfrm>
        </p:grpSpPr>
        <p:sp>
          <p:nvSpPr>
            <p:cNvPr id="11" name="object 11"/>
            <p:cNvSpPr/>
            <p:nvPr/>
          </p:nvSpPr>
          <p:spPr>
            <a:xfrm>
              <a:off x="5230367" y="3572255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212648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2126488" y="646176"/>
                  </a:lnTo>
                  <a:lnTo>
                    <a:pt x="2168390" y="637706"/>
                  </a:lnTo>
                  <a:lnTo>
                    <a:pt x="2202624" y="614616"/>
                  </a:lnTo>
                  <a:lnTo>
                    <a:pt x="2225714" y="580382"/>
                  </a:lnTo>
                  <a:lnTo>
                    <a:pt x="2234184" y="538480"/>
                  </a:lnTo>
                  <a:lnTo>
                    <a:pt x="2234184" y="107696"/>
                  </a:lnTo>
                  <a:lnTo>
                    <a:pt x="2225714" y="65793"/>
                  </a:lnTo>
                  <a:lnTo>
                    <a:pt x="2202624" y="31559"/>
                  </a:lnTo>
                  <a:lnTo>
                    <a:pt x="2168390" y="8469"/>
                  </a:lnTo>
                  <a:lnTo>
                    <a:pt x="212648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230367" y="3572255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2126488" y="0"/>
                  </a:lnTo>
                  <a:lnTo>
                    <a:pt x="2168390" y="8469"/>
                  </a:lnTo>
                  <a:lnTo>
                    <a:pt x="2202624" y="31559"/>
                  </a:lnTo>
                  <a:lnTo>
                    <a:pt x="2225714" y="65793"/>
                  </a:lnTo>
                  <a:lnTo>
                    <a:pt x="2234184" y="107696"/>
                  </a:lnTo>
                  <a:lnTo>
                    <a:pt x="2234184" y="538480"/>
                  </a:lnTo>
                  <a:lnTo>
                    <a:pt x="2225714" y="580382"/>
                  </a:lnTo>
                  <a:lnTo>
                    <a:pt x="2202624" y="614616"/>
                  </a:lnTo>
                  <a:lnTo>
                    <a:pt x="2168390" y="637706"/>
                  </a:lnTo>
                  <a:lnTo>
                    <a:pt x="212648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699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383148" y="3600450"/>
            <a:ext cx="192976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endParaRPr sz="1200">
              <a:latin typeface="Microsoft Sans Serif"/>
              <a:cs typeface="Microsoft Sans Serif"/>
            </a:endParaRPr>
          </a:p>
        </p:txBody>
      </p:sp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97723" y="3550920"/>
            <a:ext cx="659892" cy="659891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061192" y="2534411"/>
            <a:ext cx="646176" cy="646176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053571" y="4628388"/>
            <a:ext cx="687324" cy="685800"/>
          </a:xfrm>
          <a:prstGeom prst="rect">
            <a:avLst/>
          </a:prstGeom>
        </p:spPr>
      </p:pic>
      <p:grpSp>
        <p:nvGrpSpPr>
          <p:cNvPr id="17" name="object 17"/>
          <p:cNvGrpSpPr/>
          <p:nvPr/>
        </p:nvGrpSpPr>
        <p:grpSpPr>
          <a:xfrm>
            <a:off x="8627109" y="2567685"/>
            <a:ext cx="2270125" cy="659130"/>
            <a:chOff x="8627109" y="2567685"/>
            <a:chExt cx="2270125" cy="659130"/>
          </a:xfrm>
        </p:grpSpPr>
        <p:sp>
          <p:nvSpPr>
            <p:cNvPr id="18" name="object 18"/>
            <p:cNvSpPr/>
            <p:nvPr/>
          </p:nvSpPr>
          <p:spPr>
            <a:xfrm>
              <a:off x="8633459" y="2574035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30">
                  <a:moveTo>
                    <a:pt x="214934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79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2149348" y="646176"/>
                  </a:lnTo>
                  <a:lnTo>
                    <a:pt x="2191250" y="637706"/>
                  </a:lnTo>
                  <a:lnTo>
                    <a:pt x="2225484" y="614616"/>
                  </a:lnTo>
                  <a:lnTo>
                    <a:pt x="2248574" y="580382"/>
                  </a:lnTo>
                  <a:lnTo>
                    <a:pt x="2257044" y="538479"/>
                  </a:lnTo>
                  <a:lnTo>
                    <a:pt x="2257044" y="107696"/>
                  </a:lnTo>
                  <a:lnTo>
                    <a:pt x="2248574" y="65793"/>
                  </a:lnTo>
                  <a:lnTo>
                    <a:pt x="2225484" y="31559"/>
                  </a:lnTo>
                  <a:lnTo>
                    <a:pt x="2191250" y="8469"/>
                  </a:lnTo>
                  <a:lnTo>
                    <a:pt x="214934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633459" y="2574035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30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2149348" y="0"/>
                  </a:lnTo>
                  <a:lnTo>
                    <a:pt x="2191250" y="8469"/>
                  </a:lnTo>
                  <a:lnTo>
                    <a:pt x="2225484" y="31559"/>
                  </a:lnTo>
                  <a:lnTo>
                    <a:pt x="2248574" y="65793"/>
                  </a:lnTo>
                  <a:lnTo>
                    <a:pt x="2257044" y="107696"/>
                  </a:lnTo>
                  <a:lnTo>
                    <a:pt x="2257044" y="538479"/>
                  </a:lnTo>
                  <a:lnTo>
                    <a:pt x="2248574" y="580382"/>
                  </a:lnTo>
                  <a:lnTo>
                    <a:pt x="2225484" y="614616"/>
                  </a:lnTo>
                  <a:lnTo>
                    <a:pt x="2191250" y="637706"/>
                  </a:lnTo>
                  <a:lnTo>
                    <a:pt x="214934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79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8797797" y="2602229"/>
            <a:ext cx="19284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4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each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</a:t>
            </a:r>
            <a:r>
              <a:rPr sz="12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8640826" y="3591814"/>
            <a:ext cx="2270125" cy="659130"/>
            <a:chOff x="8640826" y="3591814"/>
            <a:chExt cx="2270125" cy="659130"/>
          </a:xfrm>
        </p:grpSpPr>
        <p:sp>
          <p:nvSpPr>
            <p:cNvPr id="22" name="object 22"/>
            <p:cNvSpPr/>
            <p:nvPr/>
          </p:nvSpPr>
          <p:spPr>
            <a:xfrm>
              <a:off x="8647176" y="3598164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29">
                  <a:moveTo>
                    <a:pt x="214934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6"/>
                  </a:lnTo>
                  <a:lnTo>
                    <a:pt x="0" y="538480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2149348" y="646176"/>
                  </a:lnTo>
                  <a:lnTo>
                    <a:pt x="2191250" y="637706"/>
                  </a:lnTo>
                  <a:lnTo>
                    <a:pt x="2225484" y="614616"/>
                  </a:lnTo>
                  <a:lnTo>
                    <a:pt x="2248574" y="580382"/>
                  </a:lnTo>
                  <a:lnTo>
                    <a:pt x="2257044" y="538480"/>
                  </a:lnTo>
                  <a:lnTo>
                    <a:pt x="2257044" y="107696"/>
                  </a:lnTo>
                  <a:lnTo>
                    <a:pt x="2248574" y="65793"/>
                  </a:lnTo>
                  <a:lnTo>
                    <a:pt x="2225484" y="31559"/>
                  </a:lnTo>
                  <a:lnTo>
                    <a:pt x="2191250" y="8469"/>
                  </a:lnTo>
                  <a:lnTo>
                    <a:pt x="214934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647176" y="3598164"/>
              <a:ext cx="2257425" cy="646430"/>
            </a:xfrm>
            <a:custGeom>
              <a:avLst/>
              <a:gdLst/>
              <a:ahLst/>
              <a:cxnLst/>
              <a:rect l="l" t="t" r="r" b="b"/>
              <a:pathLst>
                <a:path w="2257425" h="646429">
                  <a:moveTo>
                    <a:pt x="0" y="107696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2149348" y="0"/>
                  </a:lnTo>
                  <a:lnTo>
                    <a:pt x="2191250" y="8469"/>
                  </a:lnTo>
                  <a:lnTo>
                    <a:pt x="2225484" y="31559"/>
                  </a:lnTo>
                  <a:lnTo>
                    <a:pt x="2248574" y="65793"/>
                  </a:lnTo>
                  <a:lnTo>
                    <a:pt x="2257044" y="107696"/>
                  </a:lnTo>
                  <a:lnTo>
                    <a:pt x="2257044" y="538480"/>
                  </a:lnTo>
                  <a:lnTo>
                    <a:pt x="2248574" y="580382"/>
                  </a:lnTo>
                  <a:lnTo>
                    <a:pt x="2225484" y="614616"/>
                  </a:lnTo>
                  <a:lnTo>
                    <a:pt x="2191250" y="637706"/>
                  </a:lnTo>
                  <a:lnTo>
                    <a:pt x="214934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80"/>
                  </a:lnTo>
                  <a:lnTo>
                    <a:pt x="0" y="107696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8857233" y="3626611"/>
            <a:ext cx="18395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572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and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</a:t>
            </a:r>
            <a:r>
              <a:rPr sz="12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</a:t>
            </a:r>
            <a:endParaRPr sz="1200">
              <a:latin typeface="Microsoft Sans Serif"/>
              <a:cs typeface="Microsoft Sans Serif"/>
            </a:endParaRPr>
          </a:p>
        </p:txBody>
      </p:sp>
      <p:pic>
        <p:nvPicPr>
          <p:cNvPr id="25" name="object 2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53571" y="3579876"/>
            <a:ext cx="661416" cy="659892"/>
          </a:xfrm>
          <a:prstGeom prst="rect">
            <a:avLst/>
          </a:prstGeom>
        </p:spPr>
      </p:pic>
      <p:grpSp>
        <p:nvGrpSpPr>
          <p:cNvPr id="26" name="object 26"/>
          <p:cNvGrpSpPr/>
          <p:nvPr/>
        </p:nvGrpSpPr>
        <p:grpSpPr>
          <a:xfrm>
            <a:off x="5195061" y="4682997"/>
            <a:ext cx="2247265" cy="659130"/>
            <a:chOff x="5195061" y="4682997"/>
            <a:chExt cx="2247265" cy="659130"/>
          </a:xfrm>
        </p:grpSpPr>
        <p:sp>
          <p:nvSpPr>
            <p:cNvPr id="27" name="object 27"/>
            <p:cNvSpPr/>
            <p:nvPr/>
          </p:nvSpPr>
          <p:spPr>
            <a:xfrm>
              <a:off x="5201411" y="4689347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212648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5"/>
                  </a:lnTo>
                  <a:lnTo>
                    <a:pt x="0" y="538479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2126488" y="646176"/>
                  </a:lnTo>
                  <a:lnTo>
                    <a:pt x="2168390" y="637706"/>
                  </a:lnTo>
                  <a:lnTo>
                    <a:pt x="2202624" y="614616"/>
                  </a:lnTo>
                  <a:lnTo>
                    <a:pt x="2225714" y="580382"/>
                  </a:lnTo>
                  <a:lnTo>
                    <a:pt x="2234184" y="538479"/>
                  </a:lnTo>
                  <a:lnTo>
                    <a:pt x="2234184" y="107695"/>
                  </a:lnTo>
                  <a:lnTo>
                    <a:pt x="2225714" y="65793"/>
                  </a:lnTo>
                  <a:lnTo>
                    <a:pt x="2202624" y="31559"/>
                  </a:lnTo>
                  <a:lnTo>
                    <a:pt x="2168390" y="8469"/>
                  </a:lnTo>
                  <a:lnTo>
                    <a:pt x="212648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201411" y="4689347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0" y="107695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2126488" y="0"/>
                  </a:lnTo>
                  <a:lnTo>
                    <a:pt x="2168390" y="8469"/>
                  </a:lnTo>
                  <a:lnTo>
                    <a:pt x="2202624" y="31559"/>
                  </a:lnTo>
                  <a:lnTo>
                    <a:pt x="2225714" y="65793"/>
                  </a:lnTo>
                  <a:lnTo>
                    <a:pt x="2234184" y="107695"/>
                  </a:lnTo>
                  <a:lnTo>
                    <a:pt x="2234184" y="538479"/>
                  </a:lnTo>
                  <a:lnTo>
                    <a:pt x="2225714" y="580382"/>
                  </a:lnTo>
                  <a:lnTo>
                    <a:pt x="2202624" y="614616"/>
                  </a:lnTo>
                  <a:lnTo>
                    <a:pt x="2168390" y="637706"/>
                  </a:lnTo>
                  <a:lnTo>
                    <a:pt x="212648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79"/>
                  </a:lnTo>
                  <a:lnTo>
                    <a:pt x="0" y="107695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5420995" y="4717542"/>
            <a:ext cx="17970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</a:t>
            </a:r>
            <a:endParaRPr sz="1200">
              <a:latin typeface="Microsoft Sans Serif"/>
              <a:cs typeface="Microsoft Sans Serif"/>
            </a:endParaRPr>
          </a:p>
        </p:txBody>
      </p:sp>
      <p:pic>
        <p:nvPicPr>
          <p:cNvPr id="30" name="object 3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97723" y="4648200"/>
            <a:ext cx="659892" cy="661416"/>
          </a:xfrm>
          <a:prstGeom prst="rect">
            <a:avLst/>
          </a:prstGeom>
        </p:spPr>
      </p:pic>
      <p:grpSp>
        <p:nvGrpSpPr>
          <p:cNvPr id="31" name="object 31"/>
          <p:cNvGrpSpPr/>
          <p:nvPr/>
        </p:nvGrpSpPr>
        <p:grpSpPr>
          <a:xfrm>
            <a:off x="8637778" y="4661661"/>
            <a:ext cx="2247265" cy="659130"/>
            <a:chOff x="8637778" y="4661661"/>
            <a:chExt cx="2247265" cy="659130"/>
          </a:xfrm>
        </p:grpSpPr>
        <p:sp>
          <p:nvSpPr>
            <p:cNvPr id="32" name="object 32"/>
            <p:cNvSpPr/>
            <p:nvPr/>
          </p:nvSpPr>
          <p:spPr>
            <a:xfrm>
              <a:off x="8644128" y="4668011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2126488" y="0"/>
                  </a:moveTo>
                  <a:lnTo>
                    <a:pt x="107696" y="0"/>
                  </a:lnTo>
                  <a:lnTo>
                    <a:pt x="65793" y="8469"/>
                  </a:lnTo>
                  <a:lnTo>
                    <a:pt x="31559" y="31559"/>
                  </a:lnTo>
                  <a:lnTo>
                    <a:pt x="8469" y="65793"/>
                  </a:lnTo>
                  <a:lnTo>
                    <a:pt x="0" y="107695"/>
                  </a:lnTo>
                  <a:lnTo>
                    <a:pt x="0" y="538480"/>
                  </a:lnTo>
                  <a:lnTo>
                    <a:pt x="8469" y="580382"/>
                  </a:lnTo>
                  <a:lnTo>
                    <a:pt x="31559" y="614616"/>
                  </a:lnTo>
                  <a:lnTo>
                    <a:pt x="65793" y="637706"/>
                  </a:lnTo>
                  <a:lnTo>
                    <a:pt x="107696" y="646176"/>
                  </a:lnTo>
                  <a:lnTo>
                    <a:pt x="2126488" y="646176"/>
                  </a:lnTo>
                  <a:lnTo>
                    <a:pt x="2168390" y="637706"/>
                  </a:lnTo>
                  <a:lnTo>
                    <a:pt x="2202624" y="614616"/>
                  </a:lnTo>
                  <a:lnTo>
                    <a:pt x="2225714" y="580382"/>
                  </a:lnTo>
                  <a:lnTo>
                    <a:pt x="2234183" y="538480"/>
                  </a:lnTo>
                  <a:lnTo>
                    <a:pt x="2234183" y="107695"/>
                  </a:lnTo>
                  <a:lnTo>
                    <a:pt x="2225714" y="65793"/>
                  </a:lnTo>
                  <a:lnTo>
                    <a:pt x="2202624" y="31559"/>
                  </a:lnTo>
                  <a:lnTo>
                    <a:pt x="2168390" y="8469"/>
                  </a:lnTo>
                  <a:lnTo>
                    <a:pt x="2126488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8644128" y="4668011"/>
              <a:ext cx="2234565" cy="646430"/>
            </a:xfrm>
            <a:custGeom>
              <a:avLst/>
              <a:gdLst/>
              <a:ahLst/>
              <a:cxnLst/>
              <a:rect l="l" t="t" r="r" b="b"/>
              <a:pathLst>
                <a:path w="2234565" h="646429">
                  <a:moveTo>
                    <a:pt x="0" y="107695"/>
                  </a:moveTo>
                  <a:lnTo>
                    <a:pt x="8469" y="65793"/>
                  </a:lnTo>
                  <a:lnTo>
                    <a:pt x="31559" y="31559"/>
                  </a:lnTo>
                  <a:lnTo>
                    <a:pt x="65793" y="8469"/>
                  </a:lnTo>
                  <a:lnTo>
                    <a:pt x="107696" y="0"/>
                  </a:lnTo>
                  <a:lnTo>
                    <a:pt x="2126488" y="0"/>
                  </a:lnTo>
                  <a:lnTo>
                    <a:pt x="2168390" y="8469"/>
                  </a:lnTo>
                  <a:lnTo>
                    <a:pt x="2202624" y="31559"/>
                  </a:lnTo>
                  <a:lnTo>
                    <a:pt x="2225714" y="65793"/>
                  </a:lnTo>
                  <a:lnTo>
                    <a:pt x="2234183" y="107695"/>
                  </a:lnTo>
                  <a:lnTo>
                    <a:pt x="2234183" y="538480"/>
                  </a:lnTo>
                  <a:lnTo>
                    <a:pt x="2225714" y="580382"/>
                  </a:lnTo>
                  <a:lnTo>
                    <a:pt x="2202624" y="614616"/>
                  </a:lnTo>
                  <a:lnTo>
                    <a:pt x="2168390" y="637706"/>
                  </a:lnTo>
                  <a:lnTo>
                    <a:pt x="2126488" y="646176"/>
                  </a:lnTo>
                  <a:lnTo>
                    <a:pt x="107696" y="646176"/>
                  </a:lnTo>
                  <a:lnTo>
                    <a:pt x="65793" y="637706"/>
                  </a:lnTo>
                  <a:lnTo>
                    <a:pt x="31559" y="614616"/>
                  </a:lnTo>
                  <a:lnTo>
                    <a:pt x="8469" y="580382"/>
                  </a:lnTo>
                  <a:lnTo>
                    <a:pt x="0" y="538480"/>
                  </a:lnTo>
                  <a:lnTo>
                    <a:pt x="0" y="107695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8834119" y="4787645"/>
            <a:ext cx="18554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44195" marR="5080" indent="-532130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Visualize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 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yearly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trend</a:t>
            </a:r>
            <a:endParaRPr sz="1200">
              <a:latin typeface="Microsoft Sans Serif"/>
              <a:cs typeface="Microsoft Sans Serif"/>
            </a:endParaRPr>
          </a:p>
        </p:txBody>
      </p:sp>
      <p:sp>
        <p:nvSpPr>
          <p:cNvPr id="37" name="object 3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8860" rIns="0" bIns="0" rtlCol="0">
            <a:spAutoFit/>
          </a:bodyPr>
          <a:lstStyle/>
          <a:p>
            <a:pPr marL="161925">
              <a:lnSpc>
                <a:spcPts val="1839"/>
              </a:lnSpc>
            </a:pPr>
            <a:fld id="{81D60167-4931-47E6-BA6A-407CBD079E47}" type="slidenum">
              <a:rPr spc="45" dirty="0"/>
              <a:t>11</a:t>
            </a:fld>
            <a:endParaRPr spc="45" dirty="0"/>
          </a:p>
        </p:txBody>
      </p:sp>
      <p:sp>
        <p:nvSpPr>
          <p:cNvPr id="35" name="object 35"/>
          <p:cNvSpPr txBox="1"/>
          <p:nvPr/>
        </p:nvSpPr>
        <p:spPr>
          <a:xfrm>
            <a:off x="814832" y="1848104"/>
            <a:ext cx="3893820" cy="1976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marR="5080" indent="-287020" algn="just">
              <a:lnSpc>
                <a:spcPct val="100000"/>
              </a:lnSpc>
              <a:spcBef>
                <a:spcPts val="95"/>
              </a:spcBef>
              <a:buFont typeface="Arial MT"/>
              <a:buChar char="•"/>
              <a:tabLst>
                <a:tab pos="299085" algn="l"/>
                <a:tab pos="300355" algn="l"/>
              </a:tabLst>
            </a:pPr>
            <a:r>
              <a:rPr sz="1600" dirty="0">
                <a:latin typeface="Microsoft Sans Serif"/>
                <a:cs typeface="Microsoft Sans Serif"/>
              </a:rPr>
              <a:t>	In</a:t>
            </a:r>
            <a:r>
              <a:rPr sz="1600" spc="3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this</a:t>
            </a:r>
            <a:r>
              <a:rPr sz="1600" spc="5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stage</a:t>
            </a:r>
            <a:r>
              <a:rPr sz="1600" spc="4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4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completed</a:t>
            </a:r>
            <a:r>
              <a:rPr sz="1600" spc="4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our</a:t>
            </a:r>
            <a:r>
              <a:rPr sz="1600" spc="40" dirty="0">
                <a:latin typeface="Microsoft Sans Serif"/>
                <a:cs typeface="Microsoft Sans Serif"/>
              </a:rPr>
              <a:t>  </a:t>
            </a:r>
            <a:r>
              <a:rPr sz="1600" spc="-80" dirty="0">
                <a:latin typeface="Microsoft Sans Serif"/>
                <a:cs typeface="Microsoft Sans Serif"/>
              </a:rPr>
              <a:t>EDA </a:t>
            </a:r>
            <a:r>
              <a:rPr sz="1600" dirty="0">
                <a:latin typeface="Microsoft Sans Serif"/>
                <a:cs typeface="Microsoft Sans Serif"/>
              </a:rPr>
              <a:t>process</a:t>
            </a:r>
            <a:r>
              <a:rPr sz="1600" spc="27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through</a:t>
            </a:r>
            <a:r>
              <a:rPr sz="1600" spc="29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finding</a:t>
            </a:r>
            <a:r>
              <a:rPr sz="1600" spc="27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280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correlation </a:t>
            </a:r>
            <a:r>
              <a:rPr sz="1600" dirty="0">
                <a:latin typeface="Microsoft Sans Serif"/>
                <a:cs typeface="Microsoft Sans Serif"/>
              </a:rPr>
              <a:t>between</a:t>
            </a:r>
            <a:r>
              <a:rPr sz="1600" spc="7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7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features</a:t>
            </a:r>
            <a:r>
              <a:rPr sz="1600" spc="7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8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75" dirty="0">
                <a:latin typeface="Microsoft Sans Serif"/>
                <a:cs typeface="Microsoft Sans Serif"/>
              </a:rPr>
              <a:t>  </a:t>
            </a:r>
            <a:r>
              <a:rPr sz="1600" spc="-10" dirty="0">
                <a:latin typeface="Microsoft Sans Serif"/>
                <a:cs typeface="Microsoft Sans Serif"/>
              </a:rPr>
              <a:t>target </a:t>
            </a:r>
            <a:r>
              <a:rPr sz="1600" dirty="0">
                <a:latin typeface="Microsoft Sans Serif"/>
                <a:cs typeface="Microsoft Sans Serif"/>
              </a:rPr>
              <a:t>using</a:t>
            </a:r>
            <a:r>
              <a:rPr sz="1600" spc="114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different</a:t>
            </a:r>
            <a:r>
              <a:rPr sz="1600" spc="12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visualization</a:t>
            </a:r>
            <a:r>
              <a:rPr sz="1600" spc="13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tools</a:t>
            </a:r>
            <a:r>
              <a:rPr sz="1600" spc="120" dirty="0">
                <a:latin typeface="Microsoft Sans Serif"/>
                <a:cs typeface="Microsoft Sans Serif"/>
              </a:rPr>
              <a:t>  </a:t>
            </a:r>
            <a:r>
              <a:rPr sz="1600" spc="-25" dirty="0">
                <a:latin typeface="Microsoft Sans Serif"/>
                <a:cs typeface="Microsoft Sans Serif"/>
              </a:rPr>
              <a:t>via </a:t>
            </a:r>
            <a:r>
              <a:rPr sz="1600" dirty="0">
                <a:latin typeface="Microsoft Sans Serif"/>
                <a:cs typeface="Microsoft Sans Serif"/>
              </a:rPr>
              <a:t>seaborn</a:t>
            </a:r>
            <a:r>
              <a:rPr sz="1600" spc="19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19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matplotlib</a:t>
            </a:r>
            <a:r>
              <a:rPr sz="1600" spc="19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furthermore</a:t>
            </a:r>
            <a:r>
              <a:rPr sz="1600" spc="19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we </a:t>
            </a:r>
            <a:r>
              <a:rPr sz="1600" dirty="0">
                <a:latin typeface="Microsoft Sans Serif"/>
                <a:cs typeface="Microsoft Sans Serif"/>
              </a:rPr>
              <a:t>have</a:t>
            </a:r>
            <a:r>
              <a:rPr sz="1600" spc="1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performed</a:t>
            </a:r>
            <a:r>
              <a:rPr sz="1600" spc="15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feature</a:t>
            </a:r>
            <a:r>
              <a:rPr sz="1600" spc="1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engineering</a:t>
            </a:r>
            <a:r>
              <a:rPr sz="1600" spc="13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by </a:t>
            </a:r>
            <a:r>
              <a:rPr sz="1600" dirty="0">
                <a:latin typeface="Microsoft Sans Serif"/>
                <a:cs typeface="Microsoft Sans Serif"/>
              </a:rPr>
              <a:t>converting</a:t>
            </a:r>
            <a:r>
              <a:rPr sz="1600" spc="315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categorical</a:t>
            </a:r>
            <a:r>
              <a:rPr sz="1600" spc="320" dirty="0">
                <a:latin typeface="Microsoft Sans Serif"/>
                <a:cs typeface="Microsoft Sans Serif"/>
              </a:rPr>
              <a:t>  </a:t>
            </a:r>
            <a:r>
              <a:rPr sz="1600" dirty="0">
                <a:latin typeface="Microsoft Sans Serif"/>
                <a:cs typeface="Microsoft Sans Serif"/>
              </a:rPr>
              <a:t>features</a:t>
            </a:r>
            <a:r>
              <a:rPr sz="1600" spc="315" dirty="0">
                <a:latin typeface="Microsoft Sans Serif"/>
                <a:cs typeface="Microsoft Sans Serif"/>
              </a:rPr>
              <a:t>  </a:t>
            </a:r>
            <a:r>
              <a:rPr sz="1600" spc="-20" dirty="0">
                <a:latin typeface="Microsoft Sans Serif"/>
                <a:cs typeface="Microsoft Sans Serif"/>
              </a:rPr>
              <a:t>into </a:t>
            </a:r>
            <a:r>
              <a:rPr sz="1600" spc="-35" dirty="0">
                <a:latin typeface="Microsoft Sans Serif"/>
                <a:cs typeface="Microsoft Sans Serif"/>
              </a:rPr>
              <a:t>dummy</a:t>
            </a:r>
            <a:r>
              <a:rPr sz="1600" spc="-6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values.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814831" y="4348098"/>
            <a:ext cx="4211701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95"/>
              </a:spcBef>
              <a:buFont typeface="Arial MT"/>
              <a:buChar char="•"/>
              <a:tabLst>
                <a:tab pos="299085" algn="l"/>
              </a:tabLst>
            </a:pPr>
            <a:r>
              <a:rPr sz="1600" spc="-30" dirty="0">
                <a:latin typeface="Microsoft Sans Serif"/>
                <a:cs typeface="Microsoft Sans Serif"/>
              </a:rPr>
              <a:t>GitHub</a:t>
            </a:r>
            <a:r>
              <a:rPr sz="1600" spc="-55" dirty="0">
                <a:latin typeface="Microsoft Sans Serif"/>
                <a:cs typeface="Microsoft Sans Serif"/>
              </a:rPr>
              <a:t> </a:t>
            </a:r>
            <a:r>
              <a:rPr sz="1600" spc="-180" dirty="0">
                <a:latin typeface="Microsoft Sans Serif"/>
                <a:cs typeface="Microsoft Sans Serif"/>
              </a:rPr>
              <a:t>URL</a:t>
            </a:r>
            <a:r>
              <a:rPr sz="1600" spc="6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of</a:t>
            </a:r>
            <a:r>
              <a:rPr sz="1600" spc="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 </a:t>
            </a:r>
            <a:r>
              <a:rPr sz="1600" spc="-25" dirty="0">
                <a:latin typeface="Microsoft Sans Serif"/>
                <a:cs typeface="Microsoft Sans Serif"/>
              </a:rPr>
              <a:t>completed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100" dirty="0">
                <a:latin typeface="Microsoft Sans Serif"/>
                <a:cs typeface="Microsoft Sans Serif"/>
              </a:rPr>
              <a:t>EDA</a:t>
            </a:r>
            <a:r>
              <a:rPr sz="1600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with </a:t>
            </a:r>
            <a:r>
              <a:rPr sz="1600" dirty="0">
                <a:latin typeface="Microsoft Sans Serif"/>
                <a:cs typeface="Microsoft Sans Serif"/>
              </a:rPr>
              <a:t>data</a:t>
            </a:r>
            <a:r>
              <a:rPr sz="1600" spc="-7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visualization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notebook,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lang="en-US" sz="16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6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67007" y="6281724"/>
            <a:ext cx="26924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12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7565">
              <a:lnSpc>
                <a:spcPct val="100000"/>
              </a:lnSpc>
              <a:spcBef>
                <a:spcPts val="95"/>
              </a:spcBef>
            </a:pPr>
            <a:r>
              <a:rPr spc="-280" dirty="0"/>
              <a:t>EDA</a:t>
            </a:r>
            <a:r>
              <a:rPr spc="130" dirty="0"/>
              <a:t> </a:t>
            </a:r>
            <a:r>
              <a:rPr dirty="0"/>
              <a:t>with</a:t>
            </a:r>
            <a:r>
              <a:rPr spc="130" dirty="0"/>
              <a:t> </a:t>
            </a:r>
            <a:r>
              <a:rPr spc="-375" dirty="0"/>
              <a:t>SQL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1342" y="2587244"/>
            <a:ext cx="366649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800" dirty="0">
                <a:latin typeface="Microsoft Sans Serif"/>
                <a:cs typeface="Microsoft Sans Serif"/>
              </a:rPr>
              <a:t>In</a:t>
            </a:r>
            <a:r>
              <a:rPr sz="1800" spc="-1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this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stage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we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used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spc="-160" dirty="0">
                <a:latin typeface="Microsoft Sans Serif"/>
                <a:cs typeface="Microsoft Sans Serif"/>
              </a:rPr>
              <a:t>SQL</a:t>
            </a:r>
            <a:r>
              <a:rPr sz="1800" spc="4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quires </a:t>
            </a:r>
            <a:r>
              <a:rPr sz="1800" spc="-55" dirty="0">
                <a:latin typeface="Microsoft Sans Serif"/>
                <a:cs typeface="Microsoft Sans Serif"/>
              </a:rPr>
              <a:t>as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shown</a:t>
            </a:r>
            <a:r>
              <a:rPr sz="1800" dirty="0">
                <a:latin typeface="Microsoft Sans Serif"/>
                <a:cs typeface="Microsoft Sans Serif"/>
              </a:rPr>
              <a:t> on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right</a:t>
            </a:r>
            <a:r>
              <a:rPr sz="1800" spc="2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to</a:t>
            </a:r>
            <a:r>
              <a:rPr sz="1800" spc="20" dirty="0">
                <a:latin typeface="Microsoft Sans Serif"/>
                <a:cs typeface="Microsoft Sans Serif"/>
              </a:rPr>
              <a:t> </a:t>
            </a:r>
            <a:r>
              <a:rPr sz="1800" spc="-35" dirty="0">
                <a:latin typeface="Microsoft Sans Serif"/>
                <a:cs typeface="Microsoft Sans Serif"/>
              </a:rPr>
              <a:t>complete </a:t>
            </a:r>
            <a:r>
              <a:rPr sz="1800" dirty="0">
                <a:latin typeface="Microsoft Sans Serif"/>
                <a:cs typeface="Microsoft Sans Serif"/>
              </a:rPr>
              <a:t>our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120" dirty="0">
                <a:latin typeface="Microsoft Sans Serif"/>
                <a:cs typeface="Microsoft Sans Serif"/>
              </a:rPr>
              <a:t>EDA</a:t>
            </a:r>
            <a:r>
              <a:rPr sz="1800" dirty="0">
                <a:latin typeface="Microsoft Sans Serif"/>
                <a:cs typeface="Microsoft Sans Serif"/>
              </a:rPr>
              <a:t> on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our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collected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dataset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1342" y="3959097"/>
            <a:ext cx="401685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800" spc="-40" dirty="0">
                <a:latin typeface="Microsoft Sans Serif"/>
                <a:cs typeface="Microsoft Sans Serif"/>
              </a:rPr>
              <a:t>GitHub</a:t>
            </a:r>
            <a:r>
              <a:rPr sz="1800" spc="-80" dirty="0">
                <a:latin typeface="Microsoft Sans Serif"/>
                <a:cs typeface="Microsoft Sans Serif"/>
              </a:rPr>
              <a:t> </a:t>
            </a:r>
            <a:r>
              <a:rPr sz="1800" spc="-200" dirty="0">
                <a:latin typeface="Microsoft Sans Serif"/>
                <a:cs typeface="Microsoft Sans Serif"/>
              </a:rPr>
              <a:t>URL</a:t>
            </a:r>
            <a:r>
              <a:rPr sz="1800" spc="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of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completed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85" dirty="0">
                <a:latin typeface="Microsoft Sans Serif"/>
                <a:cs typeface="Microsoft Sans Serif"/>
              </a:rPr>
              <a:t>EDA </a:t>
            </a:r>
            <a:r>
              <a:rPr sz="1800" dirty="0">
                <a:latin typeface="Microsoft Sans Serif"/>
                <a:cs typeface="Microsoft Sans Serif"/>
              </a:rPr>
              <a:t>with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160" dirty="0">
                <a:latin typeface="Microsoft Sans Serif"/>
                <a:cs typeface="Microsoft Sans Serif"/>
              </a:rPr>
              <a:t>SQL</a:t>
            </a:r>
            <a:r>
              <a:rPr sz="1800" spc="4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notebook,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lang="en-US" sz="18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800" dirty="0">
              <a:latin typeface="Microsoft Sans Serif"/>
              <a:cs typeface="Microsoft Sans Serif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7344" y="405384"/>
            <a:ext cx="591312" cy="58978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5070475" y="1494282"/>
            <a:ext cx="6047105" cy="51758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823594" algn="ctr">
              <a:lnSpc>
                <a:spcPct val="100000"/>
              </a:lnSpc>
              <a:spcBef>
                <a:spcPts val="100"/>
              </a:spcBef>
            </a:pPr>
            <a:r>
              <a:rPr sz="1800" spc="-160" dirty="0">
                <a:latin typeface="Microsoft Sans Serif"/>
                <a:cs typeface="Microsoft Sans Serif"/>
              </a:rPr>
              <a:t>SQL</a:t>
            </a:r>
            <a:r>
              <a:rPr sz="1800" spc="4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Quires</a:t>
            </a:r>
            <a:endParaRPr sz="1800">
              <a:latin typeface="Microsoft Sans Serif"/>
              <a:cs typeface="Microsoft Sans Serif"/>
            </a:endParaRPr>
          </a:p>
          <a:p>
            <a:pPr marL="123189" indent="-110489">
              <a:lnSpc>
                <a:spcPct val="100000"/>
              </a:lnSpc>
              <a:spcBef>
                <a:spcPts val="1425"/>
              </a:spcBef>
              <a:buFont typeface="Arial MT"/>
              <a:buChar char="•"/>
              <a:tabLst>
                <a:tab pos="123189" algn="l"/>
              </a:tabLst>
            </a:pP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Display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names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of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unique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launch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sites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in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space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mission.</a:t>
            </a:r>
            <a:endParaRPr sz="1400">
              <a:latin typeface="Microsoft Sans Serif"/>
              <a:cs typeface="Microsoft Sans Serif"/>
            </a:endParaRPr>
          </a:p>
          <a:p>
            <a:pPr marL="123189" indent="-110489">
              <a:lnSpc>
                <a:spcPct val="100000"/>
              </a:lnSpc>
              <a:spcBef>
                <a:spcPts val="840"/>
              </a:spcBef>
              <a:buFont typeface="Arial MT"/>
              <a:buChar char="•"/>
              <a:tabLst>
                <a:tab pos="123189" algn="l"/>
              </a:tabLst>
            </a:pP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Display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767070"/>
                </a:solidFill>
                <a:latin typeface="Microsoft Sans Serif"/>
                <a:cs typeface="Microsoft Sans Serif"/>
              </a:rPr>
              <a:t>5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records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where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launch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sites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begin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with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string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'CCA’.</a:t>
            </a:r>
            <a:endParaRPr sz="1400">
              <a:latin typeface="Microsoft Sans Serif"/>
              <a:cs typeface="Microsoft Sans Serif"/>
            </a:endParaRPr>
          </a:p>
          <a:p>
            <a:pPr marL="123189" indent="-110489">
              <a:lnSpc>
                <a:spcPct val="100000"/>
              </a:lnSpc>
              <a:spcBef>
                <a:spcPts val="845"/>
              </a:spcBef>
              <a:buFont typeface="Arial MT"/>
              <a:buChar char="•"/>
              <a:tabLst>
                <a:tab pos="123189" algn="l"/>
              </a:tabLst>
            </a:pP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Display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total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payload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mass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carried</a:t>
            </a:r>
            <a:r>
              <a:rPr sz="14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by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boosters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launched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by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0" dirty="0">
                <a:solidFill>
                  <a:srgbClr val="0A48CA"/>
                </a:solidFill>
                <a:latin typeface="Microsoft Sans Serif"/>
                <a:cs typeface="Microsoft Sans Serif"/>
              </a:rPr>
              <a:t>NASA</a:t>
            </a:r>
            <a:r>
              <a:rPr sz="1400" spc="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(CRS).</a:t>
            </a:r>
            <a:endParaRPr sz="1400">
              <a:latin typeface="Microsoft Sans Serif"/>
              <a:cs typeface="Microsoft Sans Serif"/>
            </a:endParaRPr>
          </a:p>
          <a:p>
            <a:pPr marL="12700" marR="264160" indent="110489">
              <a:lnSpc>
                <a:spcPct val="150000"/>
              </a:lnSpc>
              <a:buFont typeface="Arial MT"/>
              <a:buChar char="•"/>
              <a:tabLst>
                <a:tab pos="123189" algn="l"/>
              </a:tabLst>
            </a:pP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List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date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when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first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successful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landing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outcome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in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ground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pad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was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achieved.</a:t>
            </a:r>
            <a:endParaRPr sz="1400">
              <a:latin typeface="Microsoft Sans Serif"/>
              <a:cs typeface="Microsoft Sans Serif"/>
            </a:endParaRPr>
          </a:p>
          <a:p>
            <a:pPr marL="12700" marR="285750" indent="110489">
              <a:lnSpc>
                <a:spcPct val="150000"/>
              </a:lnSpc>
              <a:buFont typeface="Arial MT"/>
              <a:buChar char="•"/>
              <a:tabLst>
                <a:tab pos="123189" algn="l"/>
              </a:tabLst>
            </a:pP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List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names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of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boosters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which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have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80" dirty="0">
                <a:solidFill>
                  <a:srgbClr val="0A48CA"/>
                </a:solidFill>
                <a:latin typeface="Microsoft Sans Serif"/>
                <a:cs typeface="Microsoft Sans Serif"/>
              </a:rPr>
              <a:t>success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in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drone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ship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and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have payload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0A48CA"/>
                </a:solidFill>
                <a:latin typeface="Microsoft Sans Serif"/>
                <a:cs typeface="Microsoft Sans Serif"/>
              </a:rPr>
              <a:t>mass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greater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than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70" dirty="0">
                <a:solidFill>
                  <a:srgbClr val="0A48CA"/>
                </a:solidFill>
                <a:latin typeface="Microsoft Sans Serif"/>
                <a:cs typeface="Microsoft Sans Serif"/>
              </a:rPr>
              <a:t>4000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but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less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than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6000.</a:t>
            </a:r>
            <a:endParaRPr sz="1400">
              <a:latin typeface="Microsoft Sans Serif"/>
              <a:cs typeface="Microsoft Sans Serif"/>
            </a:endParaRPr>
          </a:p>
          <a:p>
            <a:pPr marL="123189" indent="-110489">
              <a:lnSpc>
                <a:spcPct val="100000"/>
              </a:lnSpc>
              <a:spcBef>
                <a:spcPts val="840"/>
              </a:spcBef>
              <a:buFont typeface="Arial MT"/>
              <a:buChar char="•"/>
              <a:tabLst>
                <a:tab pos="123189" algn="l"/>
              </a:tabLst>
            </a:pP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List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total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number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of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successful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failure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mission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outcomes.</a:t>
            </a:r>
            <a:endParaRPr sz="1400">
              <a:latin typeface="Microsoft Sans Serif"/>
              <a:cs typeface="Microsoft Sans Serif"/>
            </a:endParaRPr>
          </a:p>
          <a:p>
            <a:pPr marL="12700" marR="465455" indent="110489">
              <a:lnSpc>
                <a:spcPct val="150000"/>
              </a:lnSpc>
              <a:buFont typeface="Arial MT"/>
              <a:buChar char="•"/>
              <a:tabLst>
                <a:tab pos="123189" algn="l"/>
              </a:tabLst>
            </a:pP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List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names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of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booster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versions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which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 have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carried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maximum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payload</a:t>
            </a:r>
            <a:r>
              <a:rPr sz="14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0A48CA"/>
                </a:solidFill>
                <a:latin typeface="Microsoft Sans Serif"/>
                <a:cs typeface="Microsoft Sans Serif"/>
              </a:rPr>
              <a:t>mass.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0" dirty="0">
                <a:solidFill>
                  <a:srgbClr val="0A48CA"/>
                </a:solidFill>
                <a:latin typeface="Microsoft Sans Serif"/>
                <a:cs typeface="Microsoft Sans Serif"/>
              </a:rPr>
              <a:t>Use</a:t>
            </a:r>
            <a:r>
              <a:rPr sz="1400" spc="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a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subquery.</a:t>
            </a:r>
            <a:endParaRPr sz="1400">
              <a:latin typeface="Microsoft Sans Serif"/>
              <a:cs typeface="Microsoft Sans Serif"/>
            </a:endParaRPr>
          </a:p>
          <a:p>
            <a:pPr marL="12700" marR="300355" indent="110489">
              <a:lnSpc>
                <a:spcPct val="150000"/>
              </a:lnSpc>
              <a:buFont typeface="Arial MT"/>
              <a:buChar char="•"/>
              <a:tabLst>
                <a:tab pos="123189" algn="l"/>
              </a:tabLst>
            </a:pP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List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failed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landing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outcomes</a:t>
            </a:r>
            <a:r>
              <a:rPr sz="1400" spc="-5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in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drone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ship,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their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booster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versions,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and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launch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site </a:t>
            </a:r>
            <a:r>
              <a:rPr sz="1400" spc="-70" dirty="0">
                <a:solidFill>
                  <a:srgbClr val="767070"/>
                </a:solidFill>
                <a:latin typeface="Microsoft Sans Serif"/>
                <a:cs typeface="Microsoft Sans Serif"/>
              </a:rPr>
              <a:t>names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for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in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year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2015.</a:t>
            </a:r>
            <a:endParaRPr sz="1400">
              <a:latin typeface="Microsoft Sans Serif"/>
              <a:cs typeface="Microsoft Sans Serif"/>
            </a:endParaRPr>
          </a:p>
          <a:p>
            <a:pPr marL="12700" marR="5080" indent="110489">
              <a:lnSpc>
                <a:spcPct val="150000"/>
              </a:lnSpc>
              <a:spcBef>
                <a:spcPts val="5"/>
              </a:spcBef>
              <a:buFont typeface="Arial MT"/>
              <a:buChar char="•"/>
              <a:tabLst>
                <a:tab pos="123189" algn="l"/>
              </a:tabLst>
            </a:pPr>
            <a:r>
              <a:rPr sz="1400" spc="-75" dirty="0">
                <a:solidFill>
                  <a:srgbClr val="0A48CA"/>
                </a:solidFill>
                <a:latin typeface="Microsoft Sans Serif"/>
                <a:cs typeface="Microsoft Sans Serif"/>
              </a:rPr>
              <a:t>Rank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count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of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landing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outcomes</a:t>
            </a:r>
            <a:r>
              <a:rPr sz="14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60" dirty="0">
                <a:solidFill>
                  <a:srgbClr val="0A48CA"/>
                </a:solidFill>
                <a:latin typeface="Microsoft Sans Serif"/>
                <a:cs typeface="Microsoft Sans Serif"/>
              </a:rPr>
              <a:t>(such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as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Failure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(drone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ship)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or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Success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(ground</a:t>
            </a:r>
            <a:r>
              <a:rPr sz="1400" spc="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pad))</a:t>
            </a:r>
            <a:r>
              <a:rPr sz="14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between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date</a:t>
            </a:r>
            <a:r>
              <a:rPr sz="1400" spc="55" dirty="0">
                <a:solidFill>
                  <a:srgbClr val="0A48CA"/>
                </a:solidFill>
                <a:latin typeface="Microsoft Sans Serif"/>
                <a:cs typeface="Microsoft Sans Serif"/>
              </a:rPr>
              <a:t> 2010-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06-</a:t>
            </a:r>
            <a:r>
              <a:rPr sz="1400" spc="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04</a:t>
            </a:r>
            <a:r>
              <a:rPr sz="1400" spc="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and</a:t>
            </a:r>
            <a:r>
              <a:rPr sz="1400" spc="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55" dirty="0">
                <a:solidFill>
                  <a:srgbClr val="0A48CA"/>
                </a:solidFill>
                <a:latin typeface="Microsoft Sans Serif"/>
                <a:cs typeface="Microsoft Sans Serif"/>
              </a:rPr>
              <a:t>2017-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03-20,</a:t>
            </a:r>
            <a:r>
              <a:rPr sz="14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in</a:t>
            </a:r>
            <a:r>
              <a:rPr sz="1400" spc="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descending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order.</a:t>
            </a:r>
            <a:endParaRPr sz="1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5394" y="484759"/>
            <a:ext cx="735139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Build</a:t>
            </a:r>
            <a:r>
              <a:rPr spc="-110" dirty="0"/>
              <a:t> </a:t>
            </a:r>
            <a:r>
              <a:rPr dirty="0"/>
              <a:t>an</a:t>
            </a:r>
            <a:r>
              <a:rPr spc="-114" dirty="0"/>
              <a:t> </a:t>
            </a:r>
            <a:r>
              <a:rPr spc="-65" dirty="0"/>
              <a:t>Interactive</a:t>
            </a:r>
            <a:r>
              <a:rPr spc="-105" dirty="0"/>
              <a:t> </a:t>
            </a:r>
            <a:r>
              <a:rPr spc="-65" dirty="0"/>
              <a:t>Map</a:t>
            </a:r>
            <a:r>
              <a:rPr spc="-114" dirty="0"/>
              <a:t> </a:t>
            </a:r>
            <a:r>
              <a:rPr dirty="0"/>
              <a:t>with</a:t>
            </a:r>
            <a:r>
              <a:rPr spc="-100" dirty="0"/>
              <a:t> </a:t>
            </a:r>
            <a:r>
              <a:rPr spc="-40" dirty="0"/>
              <a:t>Folium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25169" y="2007234"/>
            <a:ext cx="384302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800" dirty="0">
                <a:latin typeface="Microsoft Sans Serif"/>
                <a:cs typeface="Microsoft Sans Serif"/>
              </a:rPr>
              <a:t>In</a:t>
            </a:r>
            <a:r>
              <a:rPr sz="1800" spc="-8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this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stage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we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used</a:t>
            </a:r>
            <a:r>
              <a:rPr sz="1800" spc="-7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folium</a:t>
            </a:r>
            <a:r>
              <a:rPr sz="1800" spc="-7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library </a:t>
            </a:r>
            <a:r>
              <a:rPr sz="1800" dirty="0">
                <a:latin typeface="Microsoft Sans Serif"/>
                <a:cs typeface="Microsoft Sans Serif"/>
              </a:rPr>
              <a:t>to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represent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our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work</a:t>
            </a:r>
            <a:r>
              <a:rPr sz="1800" spc="15" dirty="0">
                <a:latin typeface="Microsoft Sans Serif"/>
                <a:cs typeface="Microsoft Sans Serif"/>
              </a:rPr>
              <a:t> </a:t>
            </a:r>
            <a:r>
              <a:rPr sz="1800" spc="-85" dirty="0">
                <a:latin typeface="Microsoft Sans Serif"/>
                <a:cs typeface="Microsoft Sans Serif"/>
              </a:rPr>
              <a:t>as</a:t>
            </a:r>
            <a:r>
              <a:rPr sz="180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geospatial </a:t>
            </a:r>
            <a:r>
              <a:rPr sz="1800" dirty="0">
                <a:latin typeface="Microsoft Sans Serif"/>
                <a:cs typeface="Microsoft Sans Serif"/>
              </a:rPr>
              <a:t>data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by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drawing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spc="-50" dirty="0">
                <a:latin typeface="Microsoft Sans Serif"/>
                <a:cs typeface="Microsoft Sans Serif"/>
              </a:rPr>
              <a:t>markers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40" dirty="0">
                <a:latin typeface="Microsoft Sans Serif"/>
                <a:cs typeface="Microsoft Sans Serif"/>
              </a:rPr>
              <a:t>circles</a:t>
            </a:r>
            <a:r>
              <a:rPr sz="1800" spc="-7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and </a:t>
            </a:r>
            <a:r>
              <a:rPr sz="1800" spc="-20" dirty="0">
                <a:latin typeface="Microsoft Sans Serif"/>
                <a:cs typeface="Microsoft Sans Serif"/>
              </a:rPr>
              <a:t>lines</a:t>
            </a:r>
            <a:r>
              <a:rPr sz="1800" spc="-7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on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interactive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map.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5169" y="3379089"/>
            <a:ext cx="349948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800" spc="-40" dirty="0">
                <a:latin typeface="Microsoft Sans Serif"/>
                <a:cs typeface="Microsoft Sans Serif"/>
              </a:rPr>
              <a:t>GitHub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200" dirty="0">
                <a:latin typeface="Microsoft Sans Serif"/>
                <a:cs typeface="Microsoft Sans Serif"/>
              </a:rPr>
              <a:t>URL</a:t>
            </a:r>
            <a:r>
              <a:rPr sz="1800" spc="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of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completed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interactive</a:t>
            </a:r>
            <a:r>
              <a:rPr sz="18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map</a:t>
            </a:r>
            <a:r>
              <a:rPr sz="18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Folium</a:t>
            </a:r>
            <a:r>
              <a:rPr sz="18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map </a:t>
            </a:r>
            <a:r>
              <a:rPr sz="1800" spc="-20" dirty="0">
                <a:latin typeface="Microsoft Sans Serif"/>
                <a:cs typeface="Microsoft Sans Serif"/>
              </a:rPr>
              <a:t>notebook,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lang="en-US" sz="18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800" dirty="0">
              <a:latin typeface="Microsoft Sans Serif"/>
              <a:cs typeface="Microsoft Sans Serif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6787388" y="2505710"/>
          <a:ext cx="3409950" cy="13703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368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4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Launch</a:t>
                      </a:r>
                      <a:r>
                        <a:rPr sz="1200" spc="-3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200" spc="-2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Site</a:t>
                      </a:r>
                      <a:endParaRPr sz="12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2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Lat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2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Long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13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CCAFS</a:t>
                      </a:r>
                      <a:r>
                        <a:rPr sz="1200" spc="8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200" spc="-8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LC-</a:t>
                      </a:r>
                      <a:r>
                        <a:rPr sz="1200" spc="-3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40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28.562302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-80.577356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3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CCAFS</a:t>
                      </a:r>
                      <a:r>
                        <a:rPr sz="1200" spc="8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200" spc="-1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SLC-</a:t>
                      </a:r>
                      <a:r>
                        <a:rPr sz="1200" spc="2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40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28.563197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-80.576820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68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5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KSC</a:t>
                      </a:r>
                      <a:r>
                        <a:rPr sz="1200" spc="7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200" spc="-9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LC-</a:t>
                      </a:r>
                      <a:r>
                        <a:rPr sz="1200" spc="-2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39A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28.573255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-80.646895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6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VAFB</a:t>
                      </a:r>
                      <a:r>
                        <a:rPr sz="1200" spc="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200" spc="-1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SLC-</a:t>
                      </a:r>
                      <a:r>
                        <a:rPr sz="1200" spc="-25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4E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34.632834</a:t>
                      </a:r>
                      <a:endParaRPr sz="12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spc="-10" dirty="0">
                          <a:solidFill>
                            <a:srgbClr val="FFFFFF"/>
                          </a:solidFill>
                          <a:latin typeface="Microsoft Sans Serif"/>
                          <a:cs typeface="Microsoft Sans Serif"/>
                        </a:rPr>
                        <a:t>-120.610746</a:t>
                      </a:r>
                      <a:endParaRPr sz="12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A4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5503926" y="1858137"/>
            <a:ext cx="5877560" cy="4527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299085" algn="l"/>
              </a:tabLst>
            </a:pPr>
            <a:r>
              <a:rPr sz="14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We</a:t>
            </a:r>
            <a:r>
              <a:rPr sz="1400" spc="7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started</a:t>
            </a:r>
            <a:r>
              <a:rPr sz="1400" spc="5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our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interactive</a:t>
            </a:r>
            <a:r>
              <a:rPr sz="1400" spc="7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map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by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drawing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 4 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circles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on</a:t>
            </a:r>
            <a:r>
              <a:rPr sz="1400" spc="6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4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different</a:t>
            </a:r>
            <a:r>
              <a:rPr sz="1400" spc="7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sites belongs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Falcon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0A48CA"/>
                </a:solidFill>
                <a:latin typeface="Microsoft Sans Serif"/>
                <a:cs typeface="Microsoft Sans Serif"/>
              </a:rPr>
              <a:t>9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rockets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lunches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have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following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information: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03926" y="4214876"/>
            <a:ext cx="5939155" cy="16090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1155" indent="-28638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1155" algn="l"/>
              </a:tabLst>
            </a:pPr>
            <a:r>
              <a:rPr sz="14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We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put</a:t>
            </a:r>
            <a:r>
              <a:rPr sz="1400" spc="1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markers</a:t>
            </a:r>
            <a:r>
              <a:rPr sz="1400" spc="1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400" spc="1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on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same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sites</a:t>
            </a:r>
            <a:r>
              <a:rPr sz="1400" spc="1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represent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1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successful/failed</a:t>
            </a:r>
            <a:endParaRPr sz="1400">
              <a:latin typeface="Microsoft Sans Serif"/>
              <a:cs typeface="Microsoft Sans Serif"/>
            </a:endParaRPr>
          </a:p>
          <a:p>
            <a:pPr marL="351155">
              <a:lnSpc>
                <a:spcPct val="100000"/>
              </a:lnSpc>
              <a:spcBef>
                <a:spcPts val="5"/>
              </a:spcBef>
            </a:pP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first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stage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of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rockets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return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using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marker</a:t>
            </a:r>
            <a:r>
              <a:rPr sz="14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objects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: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890"/>
              </a:spcBef>
            </a:pPr>
            <a:endParaRPr sz="1400">
              <a:latin typeface="Microsoft Sans Serif"/>
              <a:cs typeface="Microsoft Sans Serif"/>
            </a:endParaRPr>
          </a:p>
          <a:p>
            <a:pPr marL="296545" marR="54610" indent="-284480" algn="just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Finally,</a:t>
            </a:r>
            <a:r>
              <a:rPr sz="1400" spc="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we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calculated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distances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between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400" spc="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launch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30" dirty="0">
                <a:solidFill>
                  <a:srgbClr val="0A48CA"/>
                </a:solidFill>
                <a:latin typeface="Microsoft Sans Serif"/>
                <a:cs typeface="Microsoft Sans Serif"/>
              </a:rPr>
              <a:t>(CCAFS</a:t>
            </a:r>
            <a:r>
              <a:rPr sz="1400" spc="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LC- 	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40)</a:t>
            </a:r>
            <a:r>
              <a:rPr sz="1400" spc="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400" spc="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its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proximities</a:t>
            </a:r>
            <a:r>
              <a:rPr sz="1400" spc="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1-the</a:t>
            </a:r>
            <a:r>
              <a:rPr sz="1400" spc="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closest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city,</a:t>
            </a:r>
            <a:r>
              <a:rPr sz="14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2-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coastline,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and</a:t>
            </a:r>
            <a:r>
              <a:rPr sz="1400" spc="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3-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highway.</a:t>
            </a:r>
            <a:r>
              <a:rPr sz="1400" spc="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Then 	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we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drew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polylines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4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represent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these</a:t>
            </a:r>
            <a:r>
              <a:rPr sz="14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distances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using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PolyLine</a:t>
            </a:r>
            <a:r>
              <a:rPr sz="14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object.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27418" y="1408557"/>
            <a:ext cx="38969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Microsoft Sans Serif"/>
                <a:cs typeface="Microsoft Sans Serif"/>
              </a:rPr>
              <a:t>Building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an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spc="-35" dirty="0">
                <a:latin typeface="Microsoft Sans Serif"/>
                <a:cs typeface="Microsoft Sans Serif"/>
              </a:rPr>
              <a:t>Interactive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Map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with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Folium</a:t>
            </a:r>
            <a:endParaRPr sz="1800">
              <a:latin typeface="Microsoft Sans Serif"/>
              <a:cs typeface="Microsoft Sans Serif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" y="486155"/>
            <a:ext cx="669036" cy="667512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13</a:t>
            </a:fld>
            <a:endParaRPr spc="4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5394" y="517398"/>
            <a:ext cx="714502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Build</a:t>
            </a:r>
            <a:r>
              <a:rPr spc="-135" dirty="0"/>
              <a:t> </a:t>
            </a:r>
            <a:r>
              <a:rPr spc="-270" dirty="0"/>
              <a:t>a</a:t>
            </a:r>
            <a:r>
              <a:rPr spc="25" dirty="0"/>
              <a:t> </a:t>
            </a:r>
            <a:r>
              <a:rPr spc="-85" dirty="0"/>
              <a:t>Dashboard</a:t>
            </a:r>
            <a:r>
              <a:rPr spc="-30" dirty="0"/>
              <a:t> </a:t>
            </a:r>
            <a:r>
              <a:rPr dirty="0"/>
              <a:t>with</a:t>
            </a:r>
            <a:r>
              <a:rPr spc="-55" dirty="0"/>
              <a:t> </a:t>
            </a:r>
            <a:r>
              <a:rPr dirty="0"/>
              <a:t>Plotly</a:t>
            </a:r>
            <a:r>
              <a:rPr spc="-45" dirty="0"/>
              <a:t> </a:t>
            </a:r>
            <a:r>
              <a:rPr spc="-95" dirty="0"/>
              <a:t>Dash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2019" y="573023"/>
            <a:ext cx="615695" cy="61417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01369" y="2323845"/>
            <a:ext cx="5938520" cy="1671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600075" indent="252729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265430" algn="l"/>
              </a:tabLst>
            </a:pPr>
            <a:r>
              <a:rPr sz="1600" spc="-160" dirty="0">
                <a:latin typeface="Microsoft Sans Serif"/>
                <a:cs typeface="Microsoft Sans Serif"/>
              </a:rPr>
              <a:t>We</a:t>
            </a:r>
            <a:r>
              <a:rPr sz="1600" spc="5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added</a:t>
            </a:r>
            <a:r>
              <a:rPr sz="1600" spc="-7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dropdown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list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enable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-60" dirty="0">
                <a:latin typeface="Microsoft Sans Serif"/>
                <a:cs typeface="Microsoft Sans Serif"/>
              </a:rPr>
              <a:t>Launch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Site</a:t>
            </a:r>
            <a:r>
              <a:rPr sz="1600" spc="1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selection </a:t>
            </a:r>
            <a:r>
              <a:rPr sz="1600" spc="-10" dirty="0">
                <a:latin typeface="Microsoft Sans Serif"/>
                <a:cs typeface="Microsoft Sans Serif"/>
              </a:rPr>
              <a:t>including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following</a:t>
            </a:r>
            <a:r>
              <a:rPr sz="1600" spc="1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options:</a:t>
            </a:r>
            <a:endParaRPr sz="1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30"/>
              </a:spcBef>
              <a:buFont typeface="Microsoft Sans Serif"/>
              <a:buAutoNum type="arabicPlain"/>
            </a:pPr>
            <a:endParaRPr sz="1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tabLst>
                <a:tab pos="4446270" algn="l"/>
              </a:tabLst>
            </a:pP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All</a:t>
            </a:r>
            <a:r>
              <a:rPr sz="1400" spc="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Sites</a:t>
            </a:r>
            <a:r>
              <a:rPr sz="1400" spc="-20" dirty="0">
                <a:latin typeface="Microsoft Sans Serif"/>
                <a:cs typeface="Microsoft Sans Serif"/>
              </a:rPr>
              <a:t>,</a:t>
            </a:r>
            <a:r>
              <a:rPr sz="1400" spc="455" dirty="0">
                <a:latin typeface="Microsoft Sans Serif"/>
                <a:cs typeface="Microsoft Sans Serif"/>
              </a:rPr>
              <a:t> </a:t>
            </a:r>
            <a:r>
              <a:rPr sz="1400" spc="-170" dirty="0">
                <a:latin typeface="Microsoft Sans Serif"/>
                <a:cs typeface="Microsoft Sans Serif"/>
              </a:rPr>
              <a:t>CCAFS</a:t>
            </a:r>
            <a:r>
              <a:rPr sz="1400" spc="30" dirty="0">
                <a:latin typeface="Microsoft Sans Serif"/>
                <a:cs typeface="Microsoft Sans Serif"/>
              </a:rPr>
              <a:t> </a:t>
            </a:r>
            <a:r>
              <a:rPr sz="1400" spc="-100" dirty="0">
                <a:latin typeface="Microsoft Sans Serif"/>
                <a:cs typeface="Microsoft Sans Serif"/>
              </a:rPr>
              <a:t>LC-</a:t>
            </a:r>
            <a:r>
              <a:rPr sz="1400" dirty="0">
                <a:latin typeface="Microsoft Sans Serif"/>
                <a:cs typeface="Microsoft Sans Serif"/>
              </a:rPr>
              <a:t>40,</a:t>
            </a:r>
            <a:r>
              <a:rPr sz="1400" spc="455" dirty="0">
                <a:latin typeface="Microsoft Sans Serif"/>
                <a:cs typeface="Microsoft Sans Serif"/>
              </a:rPr>
              <a:t> </a:t>
            </a:r>
            <a:r>
              <a:rPr sz="1400" spc="-170" dirty="0">
                <a:solidFill>
                  <a:srgbClr val="0A48CA"/>
                </a:solidFill>
                <a:latin typeface="Microsoft Sans Serif"/>
                <a:cs typeface="Microsoft Sans Serif"/>
              </a:rPr>
              <a:t>CCAFS</a:t>
            </a:r>
            <a:r>
              <a:rPr sz="1400" spc="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25" dirty="0">
                <a:solidFill>
                  <a:srgbClr val="0A48CA"/>
                </a:solidFill>
                <a:latin typeface="Microsoft Sans Serif"/>
                <a:cs typeface="Microsoft Sans Serif"/>
              </a:rPr>
              <a:t>SLC-</a:t>
            </a:r>
            <a:r>
              <a:rPr sz="1400" dirty="0">
                <a:solidFill>
                  <a:srgbClr val="0A48CA"/>
                </a:solidFill>
                <a:latin typeface="Microsoft Sans Serif"/>
                <a:cs typeface="Microsoft Sans Serif"/>
              </a:rPr>
              <a:t>40</a:t>
            </a:r>
            <a:r>
              <a:rPr sz="1400" dirty="0">
                <a:latin typeface="Microsoft Sans Serif"/>
                <a:cs typeface="Microsoft Sans Serif"/>
              </a:rPr>
              <a:t>,</a:t>
            </a:r>
            <a:r>
              <a:rPr sz="1400" spc="440" dirty="0">
                <a:latin typeface="Microsoft Sans Serif"/>
                <a:cs typeface="Microsoft Sans Serif"/>
              </a:rPr>
              <a:t> </a:t>
            </a:r>
            <a:r>
              <a:rPr sz="1400" spc="-70" dirty="0">
                <a:latin typeface="Microsoft Sans Serif"/>
                <a:cs typeface="Microsoft Sans Serif"/>
              </a:rPr>
              <a:t>VAFB</a:t>
            </a:r>
            <a:r>
              <a:rPr sz="1400" spc="50" dirty="0">
                <a:latin typeface="Microsoft Sans Serif"/>
                <a:cs typeface="Microsoft Sans Serif"/>
              </a:rPr>
              <a:t> </a:t>
            </a:r>
            <a:r>
              <a:rPr sz="1400" spc="-130" dirty="0">
                <a:latin typeface="Microsoft Sans Serif"/>
                <a:cs typeface="Microsoft Sans Serif"/>
              </a:rPr>
              <a:t>SLC-</a:t>
            </a:r>
            <a:r>
              <a:rPr sz="1400" spc="-25" dirty="0">
                <a:latin typeface="Microsoft Sans Serif"/>
                <a:cs typeface="Microsoft Sans Serif"/>
              </a:rPr>
              <a:t>4E,</a:t>
            </a:r>
            <a:r>
              <a:rPr sz="1400" dirty="0">
                <a:latin typeface="Microsoft Sans Serif"/>
                <a:cs typeface="Microsoft Sans Serif"/>
              </a:rPr>
              <a:t>	</a:t>
            </a:r>
            <a:r>
              <a:rPr sz="1400" spc="-190" dirty="0">
                <a:solidFill>
                  <a:srgbClr val="0A48CA"/>
                </a:solidFill>
                <a:latin typeface="Microsoft Sans Serif"/>
                <a:cs typeface="Microsoft Sans Serif"/>
              </a:rPr>
              <a:t>KSC</a:t>
            </a:r>
            <a:r>
              <a:rPr sz="1400" spc="9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400" spc="-100" dirty="0">
                <a:solidFill>
                  <a:srgbClr val="0A48CA"/>
                </a:solidFill>
                <a:latin typeface="Microsoft Sans Serif"/>
                <a:cs typeface="Microsoft Sans Serif"/>
              </a:rPr>
              <a:t>LC-</a:t>
            </a:r>
            <a:r>
              <a:rPr sz="14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39A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1400">
              <a:latin typeface="Microsoft Sans Serif"/>
              <a:cs typeface="Microsoft Sans Serif"/>
            </a:endParaRPr>
          </a:p>
          <a:p>
            <a:pPr marL="12700" marR="5080" indent="252729">
              <a:lnSpc>
                <a:spcPct val="100000"/>
              </a:lnSpc>
              <a:buAutoNum type="arabicPlain" startAt="2"/>
              <a:tabLst>
                <a:tab pos="265430" algn="l"/>
              </a:tabLst>
            </a:pP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added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pie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chart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</a:t>
            </a:r>
            <a:r>
              <a:rPr sz="1600" spc="-20" dirty="0">
                <a:latin typeface="Microsoft Sans Serif"/>
                <a:cs typeface="Microsoft Sans Serif"/>
              </a:rPr>
              <a:t> show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total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60" dirty="0">
                <a:latin typeface="Microsoft Sans Serif"/>
                <a:cs typeface="Microsoft Sans Serif"/>
              </a:rPr>
              <a:t>successful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50" dirty="0">
                <a:latin typeface="Microsoft Sans Serif"/>
                <a:cs typeface="Microsoft Sans Serif"/>
              </a:rPr>
              <a:t>launches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count </a:t>
            </a:r>
            <a:r>
              <a:rPr sz="1600" dirty="0">
                <a:latin typeface="Microsoft Sans Serif"/>
                <a:cs typeface="Microsoft Sans Serif"/>
              </a:rPr>
              <a:t>for</a:t>
            </a:r>
            <a:r>
              <a:rPr sz="1600" spc="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all</a:t>
            </a:r>
            <a:r>
              <a:rPr sz="1600" spc="3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sites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14</a:t>
            </a:fld>
            <a:endParaRPr spc="45" dirty="0"/>
          </a:p>
        </p:txBody>
      </p:sp>
      <p:sp>
        <p:nvSpPr>
          <p:cNvPr id="5" name="object 5"/>
          <p:cNvSpPr txBox="1"/>
          <p:nvPr/>
        </p:nvSpPr>
        <p:spPr>
          <a:xfrm>
            <a:off x="1001369" y="4213986"/>
            <a:ext cx="5953125" cy="1000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5430" indent="-252729">
              <a:lnSpc>
                <a:spcPct val="100000"/>
              </a:lnSpc>
              <a:spcBef>
                <a:spcPts val="95"/>
              </a:spcBef>
              <a:buAutoNum type="arabicPlain" startAt="3"/>
              <a:tabLst>
                <a:tab pos="265430" algn="l"/>
              </a:tabLst>
            </a:pP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added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slider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select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payload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which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ranges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from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70" dirty="0">
                <a:solidFill>
                  <a:srgbClr val="0A48CA"/>
                </a:solidFill>
                <a:latin typeface="Microsoft Sans Serif"/>
                <a:cs typeface="Microsoft Sans Serif"/>
              </a:rPr>
              <a:t>0</a:t>
            </a:r>
            <a:r>
              <a:rPr sz="16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-</a:t>
            </a:r>
            <a:r>
              <a:rPr sz="1600" spc="55" dirty="0">
                <a:solidFill>
                  <a:srgbClr val="0A48CA"/>
                </a:solidFill>
                <a:latin typeface="Microsoft Sans Serif"/>
                <a:cs typeface="Microsoft Sans Serif"/>
              </a:rPr>
              <a:t>10000</a:t>
            </a:r>
            <a:endParaRPr sz="1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10"/>
              </a:spcBef>
              <a:buFont typeface="Microsoft Sans Serif"/>
              <a:buAutoNum type="arabicPlain" startAt="3"/>
            </a:pPr>
            <a:endParaRPr sz="1600">
              <a:latin typeface="Microsoft Sans Serif"/>
              <a:cs typeface="Microsoft Sans Serif"/>
            </a:endParaRPr>
          </a:p>
          <a:p>
            <a:pPr marL="264160" indent="-251460">
              <a:lnSpc>
                <a:spcPct val="100000"/>
              </a:lnSpc>
              <a:buAutoNum type="arabicPlain" startAt="3"/>
              <a:tabLst>
                <a:tab pos="264160" algn="l"/>
              </a:tabLst>
            </a:pPr>
            <a:r>
              <a:rPr sz="1600" dirty="0">
                <a:latin typeface="Microsoft Sans Serif"/>
                <a:cs typeface="Microsoft Sans Serif"/>
              </a:rPr>
              <a:t>finally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added</a:t>
            </a:r>
            <a:r>
              <a:rPr sz="1600" spc="-5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scatter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chart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</a:t>
            </a:r>
            <a:r>
              <a:rPr sz="1600" spc="-5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show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correlation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between</a:t>
            </a:r>
            <a:endParaRPr sz="1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1600" spc="-25" dirty="0">
                <a:latin typeface="Microsoft Sans Serif"/>
                <a:cs typeface="Microsoft Sans Serif"/>
              </a:rPr>
              <a:t>payload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-7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launch</a:t>
            </a:r>
            <a:r>
              <a:rPr sz="1600" spc="-7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success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01369" y="1578355"/>
            <a:ext cx="49904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Microsoft Sans Serif"/>
                <a:cs typeface="Microsoft Sans Serif"/>
              </a:rPr>
              <a:t>Building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spc="-35" dirty="0">
                <a:latin typeface="Microsoft Sans Serif"/>
                <a:cs typeface="Microsoft Sans Serif"/>
              </a:rPr>
              <a:t>Interactive </a:t>
            </a:r>
            <a:r>
              <a:rPr sz="1800" spc="-40" dirty="0">
                <a:latin typeface="Microsoft Sans Serif"/>
                <a:cs typeface="Microsoft Sans Serif"/>
              </a:rPr>
              <a:t>Dashboard</a:t>
            </a:r>
            <a:r>
              <a:rPr sz="1800" spc="-6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with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Plotly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Dash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129143" y="2934461"/>
            <a:ext cx="2560320" cy="1000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30" dirty="0">
                <a:latin typeface="Microsoft Sans Serif"/>
                <a:cs typeface="Microsoft Sans Serif"/>
              </a:rPr>
              <a:t>GitHub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180" dirty="0">
                <a:latin typeface="Microsoft Sans Serif"/>
                <a:cs typeface="Microsoft Sans Serif"/>
              </a:rPr>
              <a:t>URL</a:t>
            </a:r>
            <a:r>
              <a:rPr sz="1600" spc="6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of</a:t>
            </a:r>
            <a:r>
              <a:rPr sz="1600" spc="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1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completed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Building</a:t>
            </a:r>
            <a:r>
              <a:rPr sz="16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an</a:t>
            </a:r>
            <a:r>
              <a:rPr sz="16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Interactive </a:t>
            </a:r>
            <a:r>
              <a:rPr sz="16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Dashboard</a:t>
            </a:r>
            <a:r>
              <a:rPr sz="16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Plotly</a:t>
            </a:r>
            <a:r>
              <a:rPr sz="16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Dash </a:t>
            </a:r>
            <a:r>
              <a:rPr sz="1600" spc="-10" dirty="0">
                <a:latin typeface="Microsoft Sans Serif"/>
                <a:cs typeface="Microsoft Sans Serif"/>
              </a:rPr>
              <a:t>notebook,</a:t>
            </a:r>
            <a:r>
              <a:rPr sz="1600" spc="-55" dirty="0">
                <a:latin typeface="Microsoft Sans Serif"/>
                <a:cs typeface="Microsoft Sans Serif"/>
              </a:rPr>
              <a:t> </a:t>
            </a:r>
            <a:r>
              <a:rPr lang="en-US" sz="16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6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832" rIns="0" bIns="0" rtlCol="0">
            <a:spAutoFit/>
          </a:bodyPr>
          <a:lstStyle/>
          <a:p>
            <a:pPr marL="918844">
              <a:lnSpc>
                <a:spcPct val="100000"/>
              </a:lnSpc>
              <a:spcBef>
                <a:spcPts val="95"/>
              </a:spcBef>
            </a:pPr>
            <a:r>
              <a:rPr spc="-65" dirty="0"/>
              <a:t>Predictive</a:t>
            </a:r>
            <a:r>
              <a:rPr spc="-145" dirty="0"/>
              <a:t> </a:t>
            </a:r>
            <a:r>
              <a:rPr spc="-105" dirty="0"/>
              <a:t>Analysis</a:t>
            </a:r>
            <a:r>
              <a:rPr spc="-140" dirty="0"/>
              <a:t> </a:t>
            </a:r>
            <a:r>
              <a:rPr spc="-110" dirty="0"/>
              <a:t>(Classification)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5819" y="504444"/>
            <a:ext cx="649224" cy="6492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265430" indent="-252729">
              <a:lnSpc>
                <a:spcPct val="100000"/>
              </a:lnSpc>
              <a:spcBef>
                <a:spcPts val="1060"/>
              </a:spcBef>
              <a:buAutoNum type="arabicPlain"/>
              <a:tabLst>
                <a:tab pos="265430" algn="l"/>
              </a:tabLst>
            </a:pPr>
            <a:r>
              <a:rPr dirty="0"/>
              <a:t>Importing</a:t>
            </a:r>
            <a:r>
              <a:rPr spc="-40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spc="-10" dirty="0"/>
              <a:t>required</a:t>
            </a:r>
            <a:r>
              <a:rPr spc="-40" dirty="0"/>
              <a:t> </a:t>
            </a:r>
            <a:r>
              <a:rPr spc="-10" dirty="0"/>
              <a:t>libraries.</a:t>
            </a:r>
          </a:p>
          <a:p>
            <a:pPr marL="265430" indent="-252729">
              <a:lnSpc>
                <a:spcPct val="100000"/>
              </a:lnSpc>
              <a:spcBef>
                <a:spcPts val="960"/>
              </a:spcBef>
              <a:buAutoNum type="arabicPlain"/>
              <a:tabLst>
                <a:tab pos="265430" algn="l"/>
              </a:tabLst>
            </a:pPr>
            <a:r>
              <a:rPr spc="-10" dirty="0"/>
              <a:t>Loading</a:t>
            </a:r>
            <a:r>
              <a:rPr spc="-45" dirty="0"/>
              <a:t> </a:t>
            </a:r>
            <a:r>
              <a:rPr dirty="0"/>
              <a:t>the</a:t>
            </a:r>
            <a:r>
              <a:rPr spc="-60" dirty="0"/>
              <a:t> </a:t>
            </a:r>
            <a:r>
              <a:rPr spc="-45" dirty="0"/>
              <a:t>cleaned</a:t>
            </a:r>
            <a:r>
              <a:rPr spc="-35" dirty="0"/>
              <a:t> </a:t>
            </a:r>
            <a:r>
              <a:rPr spc="-10" dirty="0"/>
              <a:t>data.</a:t>
            </a:r>
          </a:p>
          <a:p>
            <a:pPr marL="265430" indent="-252729">
              <a:lnSpc>
                <a:spcPct val="100000"/>
              </a:lnSpc>
              <a:spcBef>
                <a:spcPts val="960"/>
              </a:spcBef>
              <a:buAutoNum type="arabicPlain"/>
              <a:tabLst>
                <a:tab pos="265430" algn="l"/>
              </a:tabLst>
            </a:pPr>
            <a:r>
              <a:rPr spc="-30" dirty="0"/>
              <a:t>Standardizing</a:t>
            </a:r>
            <a:r>
              <a:rPr spc="-5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data</a:t>
            </a:r>
            <a:r>
              <a:rPr spc="-10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spc="-10" dirty="0"/>
              <a:t>prevent</a:t>
            </a:r>
            <a:r>
              <a:rPr spc="-20" dirty="0"/>
              <a:t> </a:t>
            </a:r>
            <a:r>
              <a:rPr dirty="0"/>
              <a:t>the </a:t>
            </a:r>
            <a:r>
              <a:rPr spc="-10" dirty="0"/>
              <a:t>bias.</a:t>
            </a:r>
          </a:p>
          <a:p>
            <a:pPr marL="12700" marR="5080" indent="252729">
              <a:lnSpc>
                <a:spcPct val="100000"/>
              </a:lnSpc>
              <a:spcBef>
                <a:spcPts val="300"/>
              </a:spcBef>
              <a:buAutoNum type="arabicPlain"/>
              <a:tabLst>
                <a:tab pos="265430" algn="l"/>
              </a:tabLst>
            </a:pPr>
            <a:r>
              <a:rPr dirty="0"/>
              <a:t>splitting</a:t>
            </a:r>
            <a:r>
              <a:rPr spc="5" dirty="0"/>
              <a:t> </a:t>
            </a:r>
            <a:r>
              <a:rPr dirty="0"/>
              <a:t>the </a:t>
            </a:r>
            <a:r>
              <a:rPr spc="-10" dirty="0"/>
              <a:t>data</a:t>
            </a:r>
            <a:r>
              <a:rPr dirty="0"/>
              <a:t> into</a:t>
            </a:r>
            <a:r>
              <a:rPr spc="15" dirty="0"/>
              <a:t> </a:t>
            </a:r>
            <a:r>
              <a:rPr spc="50" dirty="0">
                <a:solidFill>
                  <a:srgbClr val="0A48CA"/>
                </a:solidFill>
              </a:rPr>
              <a:t>20%</a:t>
            </a:r>
            <a:r>
              <a:rPr spc="5" dirty="0">
                <a:solidFill>
                  <a:srgbClr val="0A48CA"/>
                </a:solidFill>
              </a:rPr>
              <a:t> </a:t>
            </a:r>
            <a:r>
              <a:rPr dirty="0"/>
              <a:t>for</a:t>
            </a:r>
            <a:r>
              <a:rPr spc="15" dirty="0"/>
              <a:t> </a:t>
            </a:r>
            <a:r>
              <a:rPr dirty="0"/>
              <a:t>testing</a:t>
            </a:r>
            <a:r>
              <a:rPr spc="5" dirty="0"/>
              <a:t> </a:t>
            </a:r>
            <a:r>
              <a:rPr dirty="0"/>
              <a:t>data</a:t>
            </a:r>
            <a:r>
              <a:rPr spc="5" dirty="0"/>
              <a:t> </a:t>
            </a:r>
            <a:r>
              <a:rPr dirty="0"/>
              <a:t>and</a:t>
            </a:r>
            <a:r>
              <a:rPr spc="-5" dirty="0"/>
              <a:t> </a:t>
            </a:r>
            <a:r>
              <a:rPr spc="-25" dirty="0">
                <a:solidFill>
                  <a:srgbClr val="0A48CA"/>
                </a:solidFill>
              </a:rPr>
              <a:t>80% </a:t>
            </a:r>
            <a:r>
              <a:rPr dirty="0"/>
              <a:t>training</a:t>
            </a:r>
            <a:r>
              <a:rPr spc="-10" dirty="0"/>
              <a:t> data.</a:t>
            </a:r>
          </a:p>
          <a:p>
            <a:pPr marL="265430" indent="-252729">
              <a:lnSpc>
                <a:spcPct val="100000"/>
              </a:lnSpc>
              <a:spcBef>
                <a:spcPts val="660"/>
              </a:spcBef>
              <a:buAutoNum type="arabicPlain"/>
              <a:tabLst>
                <a:tab pos="265430" algn="l"/>
              </a:tabLst>
            </a:pPr>
            <a:r>
              <a:rPr dirty="0"/>
              <a:t>Initializing</a:t>
            </a:r>
            <a:r>
              <a:rPr spc="-30" dirty="0"/>
              <a:t> </a:t>
            </a:r>
            <a:r>
              <a:rPr spc="70" dirty="0"/>
              <a:t>4</a:t>
            </a:r>
            <a:r>
              <a:rPr spc="-45" dirty="0"/>
              <a:t> </a:t>
            </a:r>
            <a:r>
              <a:rPr dirty="0"/>
              <a:t>different</a:t>
            </a:r>
            <a:r>
              <a:rPr spc="-45" dirty="0"/>
              <a:t> </a:t>
            </a:r>
            <a:r>
              <a:rPr spc="-35" dirty="0"/>
              <a:t>classification</a:t>
            </a:r>
            <a:r>
              <a:rPr dirty="0"/>
              <a:t> </a:t>
            </a:r>
            <a:r>
              <a:rPr spc="-10" dirty="0"/>
              <a:t>algorithms: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381760" y="4014978"/>
            <a:ext cx="2968625" cy="1000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95"/>
              </a:spcBef>
              <a:buFont typeface="Courier New"/>
              <a:buChar char="o"/>
              <a:tabLst>
                <a:tab pos="299085" algn="l"/>
              </a:tabLst>
            </a:pP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Logistic</a:t>
            </a:r>
            <a:r>
              <a:rPr sz="16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 Regression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(LR)</a:t>
            </a: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Courier New"/>
              <a:buChar char="o"/>
              <a:tabLst>
                <a:tab pos="299085" algn="l"/>
              </a:tabLst>
            </a:pP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Support</a:t>
            </a:r>
            <a:r>
              <a:rPr sz="1600" spc="-9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Vector</a:t>
            </a:r>
            <a:r>
              <a:rPr sz="1600" spc="-8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Machine</a:t>
            </a:r>
            <a:r>
              <a:rPr sz="1600" spc="-6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95" dirty="0">
                <a:solidFill>
                  <a:srgbClr val="0A48CA"/>
                </a:solidFill>
                <a:latin typeface="Microsoft Sans Serif"/>
                <a:cs typeface="Microsoft Sans Serif"/>
              </a:rPr>
              <a:t>(SVM)</a:t>
            </a: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Courier New"/>
              <a:buChar char="o"/>
              <a:tabLst>
                <a:tab pos="299085" algn="l"/>
              </a:tabLst>
            </a:pP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Decision </a:t>
            </a:r>
            <a:r>
              <a:rPr sz="1600" spc="-75" dirty="0">
                <a:solidFill>
                  <a:srgbClr val="0A48CA"/>
                </a:solidFill>
                <a:latin typeface="Microsoft Sans Serif"/>
                <a:cs typeface="Microsoft Sans Serif"/>
              </a:rPr>
              <a:t>Tree</a:t>
            </a:r>
            <a:r>
              <a:rPr sz="16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(DT)</a:t>
            </a: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Courier New"/>
              <a:buChar char="o"/>
              <a:tabLst>
                <a:tab pos="299085" algn="l"/>
              </a:tabLst>
            </a:pP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K</a:t>
            </a:r>
            <a:r>
              <a:rPr sz="1600" spc="-6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nearest</a:t>
            </a:r>
            <a:r>
              <a:rPr sz="1600" spc="-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neighbors</a:t>
            </a:r>
            <a:r>
              <a:rPr sz="1600" spc="-6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(KNN)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4255" y="5035702"/>
            <a:ext cx="5240020" cy="107696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5430" indent="-252729">
              <a:lnSpc>
                <a:spcPct val="100000"/>
              </a:lnSpc>
              <a:spcBef>
                <a:spcPts val="400"/>
              </a:spcBef>
              <a:buAutoNum type="arabicPlain" startAt="6"/>
              <a:tabLst>
                <a:tab pos="265430" algn="l"/>
              </a:tabLst>
            </a:pPr>
            <a:r>
              <a:rPr sz="1600" spc="-45" dirty="0">
                <a:latin typeface="Microsoft Sans Serif"/>
                <a:cs typeface="Microsoft Sans Serif"/>
              </a:rPr>
              <a:t>Using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Grid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-80" dirty="0">
                <a:latin typeface="Microsoft Sans Serif"/>
                <a:cs typeface="Microsoft Sans Serif"/>
              </a:rPr>
              <a:t>Search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technique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to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find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best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parameters</a:t>
            </a:r>
            <a:endParaRPr sz="1600">
              <a:latin typeface="Microsoft Sans Serif"/>
              <a:cs typeface="Microsoft Sans Serif"/>
            </a:endParaRPr>
          </a:p>
          <a:p>
            <a:pPr marL="12700" marR="5080" indent="252729">
              <a:lnSpc>
                <a:spcPct val="100000"/>
              </a:lnSpc>
              <a:spcBef>
                <a:spcPts val="300"/>
              </a:spcBef>
              <a:buAutoNum type="arabicPlain" startAt="6"/>
              <a:tabLst>
                <a:tab pos="265430" algn="l"/>
              </a:tabLst>
            </a:pPr>
            <a:r>
              <a:rPr sz="1600" spc="-45" dirty="0">
                <a:latin typeface="Microsoft Sans Serif"/>
                <a:cs typeface="Microsoft Sans Serif"/>
              </a:rPr>
              <a:t>Using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40" dirty="0">
                <a:latin typeface="Microsoft Sans Serif"/>
                <a:cs typeface="Microsoft Sans Serif"/>
              </a:rPr>
              <a:t>Evaluation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techniques</a:t>
            </a:r>
            <a:r>
              <a:rPr sz="1600" spc="-6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including,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Confusion</a:t>
            </a:r>
            <a:r>
              <a:rPr sz="16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matrix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, </a:t>
            </a: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F1</a:t>
            </a:r>
            <a:r>
              <a:rPr sz="16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score,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95" dirty="0">
                <a:solidFill>
                  <a:srgbClr val="0A48CA"/>
                </a:solidFill>
                <a:latin typeface="Microsoft Sans Serif"/>
                <a:cs typeface="Microsoft Sans Serif"/>
              </a:rPr>
              <a:t>Jaccard</a:t>
            </a:r>
            <a:r>
              <a:rPr sz="16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65" dirty="0">
                <a:solidFill>
                  <a:srgbClr val="0A48CA"/>
                </a:solidFill>
                <a:latin typeface="Microsoft Sans Serif"/>
                <a:cs typeface="Microsoft Sans Serif"/>
              </a:rPr>
              <a:t>Score</a:t>
            </a:r>
            <a:r>
              <a:rPr sz="1600" spc="-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for the</a:t>
            </a:r>
            <a:r>
              <a:rPr sz="1600" spc="-20" dirty="0">
                <a:latin typeface="Microsoft Sans Serif"/>
                <a:cs typeface="Microsoft Sans Serif"/>
              </a:rPr>
              <a:t> purpose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of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using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20" dirty="0">
                <a:latin typeface="Microsoft Sans Serif"/>
                <a:cs typeface="Microsoft Sans Serif"/>
              </a:rPr>
              <a:t> best </a:t>
            </a:r>
            <a:r>
              <a:rPr sz="1600" spc="-10" dirty="0">
                <a:latin typeface="Microsoft Sans Serif"/>
                <a:cs typeface="Microsoft Sans Serif"/>
              </a:rPr>
              <a:t>model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among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6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algorithms</a:t>
            </a:r>
            <a:r>
              <a:rPr sz="1600" spc="-5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above.</a:t>
            </a:r>
            <a:endParaRPr sz="1600">
              <a:latin typeface="Microsoft Sans Serif"/>
              <a:cs typeface="Microsoft Sans Serif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6679438" y="2145538"/>
            <a:ext cx="1290320" cy="678815"/>
            <a:chOff x="6679438" y="2145538"/>
            <a:chExt cx="1290320" cy="678815"/>
          </a:xfrm>
        </p:grpSpPr>
        <p:sp>
          <p:nvSpPr>
            <p:cNvPr id="8" name="object 8"/>
            <p:cNvSpPr/>
            <p:nvPr/>
          </p:nvSpPr>
          <p:spPr>
            <a:xfrm>
              <a:off x="6685788" y="2151888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1166113" y="0"/>
                  </a:moveTo>
                  <a:lnTo>
                    <a:pt x="110997" y="0"/>
                  </a:lnTo>
                  <a:lnTo>
                    <a:pt x="67776" y="8717"/>
                  </a:lnTo>
                  <a:lnTo>
                    <a:pt x="32496" y="32496"/>
                  </a:lnTo>
                  <a:lnTo>
                    <a:pt x="8717" y="67776"/>
                  </a:lnTo>
                  <a:lnTo>
                    <a:pt x="0" y="110998"/>
                  </a:lnTo>
                  <a:lnTo>
                    <a:pt x="0" y="554989"/>
                  </a:lnTo>
                  <a:lnTo>
                    <a:pt x="8717" y="598211"/>
                  </a:lnTo>
                  <a:lnTo>
                    <a:pt x="32496" y="633491"/>
                  </a:lnTo>
                  <a:lnTo>
                    <a:pt x="67776" y="657270"/>
                  </a:lnTo>
                  <a:lnTo>
                    <a:pt x="110997" y="665988"/>
                  </a:lnTo>
                  <a:lnTo>
                    <a:pt x="1166113" y="665988"/>
                  </a:lnTo>
                  <a:lnTo>
                    <a:pt x="1209335" y="657270"/>
                  </a:lnTo>
                  <a:lnTo>
                    <a:pt x="1244615" y="633491"/>
                  </a:lnTo>
                  <a:lnTo>
                    <a:pt x="1268394" y="598211"/>
                  </a:lnTo>
                  <a:lnTo>
                    <a:pt x="1277111" y="554989"/>
                  </a:lnTo>
                  <a:lnTo>
                    <a:pt x="1277111" y="110998"/>
                  </a:lnTo>
                  <a:lnTo>
                    <a:pt x="1268394" y="67776"/>
                  </a:lnTo>
                  <a:lnTo>
                    <a:pt x="1244615" y="32496"/>
                  </a:lnTo>
                  <a:lnTo>
                    <a:pt x="1209335" y="8717"/>
                  </a:lnTo>
                  <a:lnTo>
                    <a:pt x="116611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685788" y="2151888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0" y="110998"/>
                  </a:moveTo>
                  <a:lnTo>
                    <a:pt x="8717" y="67776"/>
                  </a:lnTo>
                  <a:lnTo>
                    <a:pt x="32496" y="32496"/>
                  </a:lnTo>
                  <a:lnTo>
                    <a:pt x="67776" y="8717"/>
                  </a:lnTo>
                  <a:lnTo>
                    <a:pt x="110997" y="0"/>
                  </a:lnTo>
                  <a:lnTo>
                    <a:pt x="1166113" y="0"/>
                  </a:lnTo>
                  <a:lnTo>
                    <a:pt x="1209335" y="8717"/>
                  </a:lnTo>
                  <a:lnTo>
                    <a:pt x="1244615" y="32496"/>
                  </a:lnTo>
                  <a:lnTo>
                    <a:pt x="1268394" y="67776"/>
                  </a:lnTo>
                  <a:lnTo>
                    <a:pt x="1277111" y="110998"/>
                  </a:lnTo>
                  <a:lnTo>
                    <a:pt x="1277111" y="554989"/>
                  </a:lnTo>
                  <a:lnTo>
                    <a:pt x="1268394" y="598211"/>
                  </a:lnTo>
                  <a:lnTo>
                    <a:pt x="1244615" y="633491"/>
                  </a:lnTo>
                  <a:lnTo>
                    <a:pt x="1209335" y="657270"/>
                  </a:lnTo>
                  <a:lnTo>
                    <a:pt x="1166113" y="665988"/>
                  </a:lnTo>
                  <a:lnTo>
                    <a:pt x="110997" y="665988"/>
                  </a:lnTo>
                  <a:lnTo>
                    <a:pt x="67776" y="657270"/>
                  </a:lnTo>
                  <a:lnTo>
                    <a:pt x="32496" y="633491"/>
                  </a:lnTo>
                  <a:lnTo>
                    <a:pt x="8717" y="598211"/>
                  </a:lnTo>
                  <a:lnTo>
                    <a:pt x="0" y="554989"/>
                  </a:lnTo>
                  <a:lnTo>
                    <a:pt x="0" y="110998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858381" y="2189226"/>
            <a:ext cx="934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165" marR="5080" indent="-1651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Importing</a:t>
            </a: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Required Libraries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8427466" y="2145538"/>
            <a:ext cx="1290320" cy="678815"/>
            <a:chOff x="8427466" y="2145538"/>
            <a:chExt cx="1290320" cy="678815"/>
          </a:xfrm>
        </p:grpSpPr>
        <p:sp>
          <p:nvSpPr>
            <p:cNvPr id="12" name="object 12"/>
            <p:cNvSpPr/>
            <p:nvPr/>
          </p:nvSpPr>
          <p:spPr>
            <a:xfrm>
              <a:off x="8433816" y="2151888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1166113" y="0"/>
                  </a:moveTo>
                  <a:lnTo>
                    <a:pt x="110998" y="0"/>
                  </a:lnTo>
                  <a:lnTo>
                    <a:pt x="67776" y="8717"/>
                  </a:lnTo>
                  <a:lnTo>
                    <a:pt x="32496" y="32496"/>
                  </a:lnTo>
                  <a:lnTo>
                    <a:pt x="8717" y="67776"/>
                  </a:lnTo>
                  <a:lnTo>
                    <a:pt x="0" y="110998"/>
                  </a:lnTo>
                  <a:lnTo>
                    <a:pt x="0" y="554989"/>
                  </a:lnTo>
                  <a:lnTo>
                    <a:pt x="8717" y="598211"/>
                  </a:lnTo>
                  <a:lnTo>
                    <a:pt x="32496" y="633491"/>
                  </a:lnTo>
                  <a:lnTo>
                    <a:pt x="67776" y="657270"/>
                  </a:lnTo>
                  <a:lnTo>
                    <a:pt x="110998" y="665988"/>
                  </a:lnTo>
                  <a:lnTo>
                    <a:pt x="1166113" y="665988"/>
                  </a:lnTo>
                  <a:lnTo>
                    <a:pt x="1209335" y="657270"/>
                  </a:lnTo>
                  <a:lnTo>
                    <a:pt x="1244615" y="633491"/>
                  </a:lnTo>
                  <a:lnTo>
                    <a:pt x="1268394" y="598211"/>
                  </a:lnTo>
                  <a:lnTo>
                    <a:pt x="1277111" y="554989"/>
                  </a:lnTo>
                  <a:lnTo>
                    <a:pt x="1277111" y="110998"/>
                  </a:lnTo>
                  <a:lnTo>
                    <a:pt x="1268394" y="67776"/>
                  </a:lnTo>
                  <a:lnTo>
                    <a:pt x="1244615" y="32496"/>
                  </a:lnTo>
                  <a:lnTo>
                    <a:pt x="1209335" y="8717"/>
                  </a:lnTo>
                  <a:lnTo>
                    <a:pt x="116611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433816" y="2151888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0" y="110998"/>
                  </a:moveTo>
                  <a:lnTo>
                    <a:pt x="8717" y="67776"/>
                  </a:lnTo>
                  <a:lnTo>
                    <a:pt x="32496" y="32496"/>
                  </a:lnTo>
                  <a:lnTo>
                    <a:pt x="67776" y="8717"/>
                  </a:lnTo>
                  <a:lnTo>
                    <a:pt x="110998" y="0"/>
                  </a:lnTo>
                  <a:lnTo>
                    <a:pt x="1166113" y="0"/>
                  </a:lnTo>
                  <a:lnTo>
                    <a:pt x="1209335" y="8717"/>
                  </a:lnTo>
                  <a:lnTo>
                    <a:pt x="1244615" y="32496"/>
                  </a:lnTo>
                  <a:lnTo>
                    <a:pt x="1268394" y="67776"/>
                  </a:lnTo>
                  <a:lnTo>
                    <a:pt x="1277111" y="110998"/>
                  </a:lnTo>
                  <a:lnTo>
                    <a:pt x="1277111" y="554989"/>
                  </a:lnTo>
                  <a:lnTo>
                    <a:pt x="1268394" y="598211"/>
                  </a:lnTo>
                  <a:lnTo>
                    <a:pt x="1244615" y="633491"/>
                  </a:lnTo>
                  <a:lnTo>
                    <a:pt x="1209335" y="657270"/>
                  </a:lnTo>
                  <a:lnTo>
                    <a:pt x="1166113" y="665988"/>
                  </a:lnTo>
                  <a:lnTo>
                    <a:pt x="110998" y="665988"/>
                  </a:lnTo>
                  <a:lnTo>
                    <a:pt x="67776" y="657270"/>
                  </a:lnTo>
                  <a:lnTo>
                    <a:pt x="32496" y="633491"/>
                  </a:lnTo>
                  <a:lnTo>
                    <a:pt x="8717" y="598211"/>
                  </a:lnTo>
                  <a:lnTo>
                    <a:pt x="0" y="554989"/>
                  </a:lnTo>
                  <a:lnTo>
                    <a:pt x="0" y="110998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629268" y="2280665"/>
            <a:ext cx="886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2545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Loading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cleaned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data.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10175493" y="2153157"/>
            <a:ext cx="1288415" cy="680720"/>
            <a:chOff x="10175493" y="2153157"/>
            <a:chExt cx="1288415" cy="680720"/>
          </a:xfrm>
        </p:grpSpPr>
        <p:sp>
          <p:nvSpPr>
            <p:cNvPr id="16" name="object 16"/>
            <p:cNvSpPr/>
            <p:nvPr/>
          </p:nvSpPr>
          <p:spPr>
            <a:xfrm>
              <a:off x="10181843" y="2159507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19">
                  <a:moveTo>
                    <a:pt x="1164335" y="0"/>
                  </a:moveTo>
                  <a:lnTo>
                    <a:pt x="111251" y="0"/>
                  </a:lnTo>
                  <a:lnTo>
                    <a:pt x="67937" y="8739"/>
                  </a:lnTo>
                  <a:lnTo>
                    <a:pt x="32575" y="32575"/>
                  </a:lnTo>
                  <a:lnTo>
                    <a:pt x="8739" y="67937"/>
                  </a:lnTo>
                  <a:lnTo>
                    <a:pt x="0" y="111251"/>
                  </a:lnTo>
                  <a:lnTo>
                    <a:pt x="0" y="556259"/>
                  </a:lnTo>
                  <a:lnTo>
                    <a:pt x="8739" y="599574"/>
                  </a:lnTo>
                  <a:lnTo>
                    <a:pt x="32575" y="634936"/>
                  </a:lnTo>
                  <a:lnTo>
                    <a:pt x="67937" y="658772"/>
                  </a:lnTo>
                  <a:lnTo>
                    <a:pt x="111251" y="667512"/>
                  </a:lnTo>
                  <a:lnTo>
                    <a:pt x="1164335" y="667512"/>
                  </a:lnTo>
                  <a:lnTo>
                    <a:pt x="1207650" y="658772"/>
                  </a:lnTo>
                  <a:lnTo>
                    <a:pt x="1243012" y="634936"/>
                  </a:lnTo>
                  <a:lnTo>
                    <a:pt x="1266848" y="599574"/>
                  </a:lnTo>
                  <a:lnTo>
                    <a:pt x="1275587" y="556259"/>
                  </a:lnTo>
                  <a:lnTo>
                    <a:pt x="1275587" y="111251"/>
                  </a:lnTo>
                  <a:lnTo>
                    <a:pt x="1266848" y="67937"/>
                  </a:lnTo>
                  <a:lnTo>
                    <a:pt x="1243012" y="32575"/>
                  </a:lnTo>
                  <a:lnTo>
                    <a:pt x="1207650" y="8739"/>
                  </a:lnTo>
                  <a:lnTo>
                    <a:pt x="1164335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0181843" y="2159507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19">
                  <a:moveTo>
                    <a:pt x="0" y="111251"/>
                  </a:moveTo>
                  <a:lnTo>
                    <a:pt x="8739" y="67937"/>
                  </a:lnTo>
                  <a:lnTo>
                    <a:pt x="32575" y="32575"/>
                  </a:lnTo>
                  <a:lnTo>
                    <a:pt x="67937" y="8739"/>
                  </a:lnTo>
                  <a:lnTo>
                    <a:pt x="111251" y="0"/>
                  </a:lnTo>
                  <a:lnTo>
                    <a:pt x="1164335" y="0"/>
                  </a:lnTo>
                  <a:lnTo>
                    <a:pt x="1207650" y="8739"/>
                  </a:lnTo>
                  <a:lnTo>
                    <a:pt x="1243012" y="32575"/>
                  </a:lnTo>
                  <a:lnTo>
                    <a:pt x="1266848" y="67937"/>
                  </a:lnTo>
                  <a:lnTo>
                    <a:pt x="1275587" y="111251"/>
                  </a:lnTo>
                  <a:lnTo>
                    <a:pt x="1275587" y="556259"/>
                  </a:lnTo>
                  <a:lnTo>
                    <a:pt x="1266848" y="599574"/>
                  </a:lnTo>
                  <a:lnTo>
                    <a:pt x="1243012" y="634936"/>
                  </a:lnTo>
                  <a:lnTo>
                    <a:pt x="1207650" y="658772"/>
                  </a:lnTo>
                  <a:lnTo>
                    <a:pt x="1164335" y="667512"/>
                  </a:lnTo>
                  <a:lnTo>
                    <a:pt x="111251" y="667512"/>
                  </a:lnTo>
                  <a:lnTo>
                    <a:pt x="67937" y="658772"/>
                  </a:lnTo>
                  <a:lnTo>
                    <a:pt x="32575" y="634936"/>
                  </a:lnTo>
                  <a:lnTo>
                    <a:pt x="8739" y="599574"/>
                  </a:lnTo>
                  <a:lnTo>
                    <a:pt x="0" y="556259"/>
                  </a:lnTo>
                  <a:lnTo>
                    <a:pt x="0" y="111251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10362056" y="2288794"/>
            <a:ext cx="9194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00" marR="5080" indent="-178435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Standardizing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6694678" y="3358641"/>
            <a:ext cx="1288415" cy="680720"/>
            <a:chOff x="6694678" y="3358641"/>
            <a:chExt cx="1288415" cy="680720"/>
          </a:xfrm>
        </p:grpSpPr>
        <p:sp>
          <p:nvSpPr>
            <p:cNvPr id="20" name="object 20"/>
            <p:cNvSpPr/>
            <p:nvPr/>
          </p:nvSpPr>
          <p:spPr>
            <a:xfrm>
              <a:off x="6701028" y="3364991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20">
                  <a:moveTo>
                    <a:pt x="1164336" y="0"/>
                  </a:moveTo>
                  <a:lnTo>
                    <a:pt x="111251" y="0"/>
                  </a:lnTo>
                  <a:lnTo>
                    <a:pt x="67937" y="8739"/>
                  </a:lnTo>
                  <a:lnTo>
                    <a:pt x="32575" y="32575"/>
                  </a:lnTo>
                  <a:lnTo>
                    <a:pt x="8739" y="67937"/>
                  </a:lnTo>
                  <a:lnTo>
                    <a:pt x="0" y="111252"/>
                  </a:lnTo>
                  <a:lnTo>
                    <a:pt x="0" y="556260"/>
                  </a:lnTo>
                  <a:lnTo>
                    <a:pt x="8739" y="599574"/>
                  </a:lnTo>
                  <a:lnTo>
                    <a:pt x="32575" y="634936"/>
                  </a:lnTo>
                  <a:lnTo>
                    <a:pt x="67937" y="658772"/>
                  </a:lnTo>
                  <a:lnTo>
                    <a:pt x="111251" y="667512"/>
                  </a:lnTo>
                  <a:lnTo>
                    <a:pt x="1164336" y="667512"/>
                  </a:lnTo>
                  <a:lnTo>
                    <a:pt x="1207650" y="658772"/>
                  </a:lnTo>
                  <a:lnTo>
                    <a:pt x="1243012" y="634936"/>
                  </a:lnTo>
                  <a:lnTo>
                    <a:pt x="1266848" y="599574"/>
                  </a:lnTo>
                  <a:lnTo>
                    <a:pt x="1275588" y="556260"/>
                  </a:lnTo>
                  <a:lnTo>
                    <a:pt x="1275588" y="111252"/>
                  </a:lnTo>
                  <a:lnTo>
                    <a:pt x="1266848" y="67937"/>
                  </a:lnTo>
                  <a:lnTo>
                    <a:pt x="1243012" y="32575"/>
                  </a:lnTo>
                  <a:lnTo>
                    <a:pt x="1207650" y="8739"/>
                  </a:lnTo>
                  <a:lnTo>
                    <a:pt x="1164336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701028" y="3364991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20">
                  <a:moveTo>
                    <a:pt x="0" y="111252"/>
                  </a:moveTo>
                  <a:lnTo>
                    <a:pt x="8739" y="67937"/>
                  </a:lnTo>
                  <a:lnTo>
                    <a:pt x="32575" y="32575"/>
                  </a:lnTo>
                  <a:lnTo>
                    <a:pt x="67937" y="8739"/>
                  </a:lnTo>
                  <a:lnTo>
                    <a:pt x="111251" y="0"/>
                  </a:lnTo>
                  <a:lnTo>
                    <a:pt x="1164336" y="0"/>
                  </a:lnTo>
                  <a:lnTo>
                    <a:pt x="1207650" y="8739"/>
                  </a:lnTo>
                  <a:lnTo>
                    <a:pt x="1243012" y="32575"/>
                  </a:lnTo>
                  <a:lnTo>
                    <a:pt x="1266848" y="67937"/>
                  </a:lnTo>
                  <a:lnTo>
                    <a:pt x="1275588" y="111252"/>
                  </a:lnTo>
                  <a:lnTo>
                    <a:pt x="1275588" y="556260"/>
                  </a:lnTo>
                  <a:lnTo>
                    <a:pt x="1266848" y="599574"/>
                  </a:lnTo>
                  <a:lnTo>
                    <a:pt x="1243012" y="634936"/>
                  </a:lnTo>
                  <a:lnTo>
                    <a:pt x="1207650" y="658772"/>
                  </a:lnTo>
                  <a:lnTo>
                    <a:pt x="1164336" y="667512"/>
                  </a:lnTo>
                  <a:lnTo>
                    <a:pt x="111251" y="667512"/>
                  </a:lnTo>
                  <a:lnTo>
                    <a:pt x="67937" y="658772"/>
                  </a:lnTo>
                  <a:lnTo>
                    <a:pt x="32575" y="634936"/>
                  </a:lnTo>
                  <a:lnTo>
                    <a:pt x="8739" y="599574"/>
                  </a:lnTo>
                  <a:lnTo>
                    <a:pt x="0" y="556260"/>
                  </a:lnTo>
                  <a:lnTo>
                    <a:pt x="0" y="111252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6987031" y="3403472"/>
            <a:ext cx="7042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Grid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Search technique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8427466" y="3358641"/>
            <a:ext cx="1290320" cy="680720"/>
            <a:chOff x="8427466" y="3358641"/>
            <a:chExt cx="1290320" cy="680720"/>
          </a:xfrm>
        </p:grpSpPr>
        <p:sp>
          <p:nvSpPr>
            <p:cNvPr id="24" name="object 24"/>
            <p:cNvSpPr/>
            <p:nvPr/>
          </p:nvSpPr>
          <p:spPr>
            <a:xfrm>
              <a:off x="8433816" y="3364991"/>
              <a:ext cx="1277620" cy="668020"/>
            </a:xfrm>
            <a:custGeom>
              <a:avLst/>
              <a:gdLst/>
              <a:ahLst/>
              <a:cxnLst/>
              <a:rect l="l" t="t" r="r" b="b"/>
              <a:pathLst>
                <a:path w="1277620" h="668020">
                  <a:moveTo>
                    <a:pt x="1165859" y="0"/>
                  </a:moveTo>
                  <a:lnTo>
                    <a:pt x="111251" y="0"/>
                  </a:lnTo>
                  <a:lnTo>
                    <a:pt x="67937" y="8739"/>
                  </a:lnTo>
                  <a:lnTo>
                    <a:pt x="32575" y="32575"/>
                  </a:lnTo>
                  <a:lnTo>
                    <a:pt x="8739" y="67937"/>
                  </a:lnTo>
                  <a:lnTo>
                    <a:pt x="0" y="111252"/>
                  </a:lnTo>
                  <a:lnTo>
                    <a:pt x="0" y="556260"/>
                  </a:lnTo>
                  <a:lnTo>
                    <a:pt x="8739" y="599574"/>
                  </a:lnTo>
                  <a:lnTo>
                    <a:pt x="32575" y="634936"/>
                  </a:lnTo>
                  <a:lnTo>
                    <a:pt x="67937" y="658772"/>
                  </a:lnTo>
                  <a:lnTo>
                    <a:pt x="111251" y="667512"/>
                  </a:lnTo>
                  <a:lnTo>
                    <a:pt x="1165859" y="667512"/>
                  </a:lnTo>
                  <a:lnTo>
                    <a:pt x="1209174" y="658772"/>
                  </a:lnTo>
                  <a:lnTo>
                    <a:pt x="1244536" y="634936"/>
                  </a:lnTo>
                  <a:lnTo>
                    <a:pt x="1268372" y="599574"/>
                  </a:lnTo>
                  <a:lnTo>
                    <a:pt x="1277111" y="556260"/>
                  </a:lnTo>
                  <a:lnTo>
                    <a:pt x="1277111" y="111252"/>
                  </a:lnTo>
                  <a:lnTo>
                    <a:pt x="1268372" y="67937"/>
                  </a:lnTo>
                  <a:lnTo>
                    <a:pt x="1244536" y="32575"/>
                  </a:lnTo>
                  <a:lnTo>
                    <a:pt x="1209174" y="8739"/>
                  </a:lnTo>
                  <a:lnTo>
                    <a:pt x="1165859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8433816" y="3364991"/>
              <a:ext cx="1277620" cy="668020"/>
            </a:xfrm>
            <a:custGeom>
              <a:avLst/>
              <a:gdLst/>
              <a:ahLst/>
              <a:cxnLst/>
              <a:rect l="l" t="t" r="r" b="b"/>
              <a:pathLst>
                <a:path w="1277620" h="668020">
                  <a:moveTo>
                    <a:pt x="0" y="111252"/>
                  </a:moveTo>
                  <a:lnTo>
                    <a:pt x="8739" y="67937"/>
                  </a:lnTo>
                  <a:lnTo>
                    <a:pt x="32575" y="32575"/>
                  </a:lnTo>
                  <a:lnTo>
                    <a:pt x="67937" y="8739"/>
                  </a:lnTo>
                  <a:lnTo>
                    <a:pt x="111251" y="0"/>
                  </a:lnTo>
                  <a:lnTo>
                    <a:pt x="1165859" y="0"/>
                  </a:lnTo>
                  <a:lnTo>
                    <a:pt x="1209174" y="8739"/>
                  </a:lnTo>
                  <a:lnTo>
                    <a:pt x="1244536" y="32575"/>
                  </a:lnTo>
                  <a:lnTo>
                    <a:pt x="1268372" y="67937"/>
                  </a:lnTo>
                  <a:lnTo>
                    <a:pt x="1277111" y="111252"/>
                  </a:lnTo>
                  <a:lnTo>
                    <a:pt x="1277111" y="556260"/>
                  </a:lnTo>
                  <a:lnTo>
                    <a:pt x="1268372" y="599574"/>
                  </a:lnTo>
                  <a:lnTo>
                    <a:pt x="1244536" y="634936"/>
                  </a:lnTo>
                  <a:lnTo>
                    <a:pt x="1209174" y="658772"/>
                  </a:lnTo>
                  <a:lnTo>
                    <a:pt x="1165859" y="667512"/>
                  </a:lnTo>
                  <a:lnTo>
                    <a:pt x="111251" y="667512"/>
                  </a:lnTo>
                  <a:lnTo>
                    <a:pt x="67937" y="658772"/>
                  </a:lnTo>
                  <a:lnTo>
                    <a:pt x="32575" y="634936"/>
                  </a:lnTo>
                  <a:lnTo>
                    <a:pt x="8739" y="599574"/>
                  </a:lnTo>
                  <a:lnTo>
                    <a:pt x="0" y="556260"/>
                  </a:lnTo>
                  <a:lnTo>
                    <a:pt x="0" y="111252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8650605" y="3403472"/>
            <a:ext cx="84581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Initializing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classification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algorithms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10192257" y="3358641"/>
            <a:ext cx="1288415" cy="680720"/>
            <a:chOff x="10192257" y="3358641"/>
            <a:chExt cx="1288415" cy="680720"/>
          </a:xfrm>
        </p:grpSpPr>
        <p:sp>
          <p:nvSpPr>
            <p:cNvPr id="28" name="object 28"/>
            <p:cNvSpPr/>
            <p:nvPr/>
          </p:nvSpPr>
          <p:spPr>
            <a:xfrm>
              <a:off x="10198607" y="3364991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20">
                  <a:moveTo>
                    <a:pt x="1164336" y="0"/>
                  </a:moveTo>
                  <a:lnTo>
                    <a:pt x="111251" y="0"/>
                  </a:lnTo>
                  <a:lnTo>
                    <a:pt x="67937" y="8739"/>
                  </a:lnTo>
                  <a:lnTo>
                    <a:pt x="32575" y="32575"/>
                  </a:lnTo>
                  <a:lnTo>
                    <a:pt x="8739" y="67937"/>
                  </a:lnTo>
                  <a:lnTo>
                    <a:pt x="0" y="111252"/>
                  </a:lnTo>
                  <a:lnTo>
                    <a:pt x="0" y="556260"/>
                  </a:lnTo>
                  <a:lnTo>
                    <a:pt x="8739" y="599574"/>
                  </a:lnTo>
                  <a:lnTo>
                    <a:pt x="32575" y="634936"/>
                  </a:lnTo>
                  <a:lnTo>
                    <a:pt x="67937" y="658772"/>
                  </a:lnTo>
                  <a:lnTo>
                    <a:pt x="111251" y="667512"/>
                  </a:lnTo>
                  <a:lnTo>
                    <a:pt x="1164336" y="667512"/>
                  </a:lnTo>
                  <a:lnTo>
                    <a:pt x="1207650" y="658772"/>
                  </a:lnTo>
                  <a:lnTo>
                    <a:pt x="1243012" y="634936"/>
                  </a:lnTo>
                  <a:lnTo>
                    <a:pt x="1266848" y="599574"/>
                  </a:lnTo>
                  <a:lnTo>
                    <a:pt x="1275588" y="556260"/>
                  </a:lnTo>
                  <a:lnTo>
                    <a:pt x="1275588" y="111252"/>
                  </a:lnTo>
                  <a:lnTo>
                    <a:pt x="1266848" y="67937"/>
                  </a:lnTo>
                  <a:lnTo>
                    <a:pt x="1243012" y="32575"/>
                  </a:lnTo>
                  <a:lnTo>
                    <a:pt x="1207650" y="8739"/>
                  </a:lnTo>
                  <a:lnTo>
                    <a:pt x="1164336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10198607" y="3364991"/>
              <a:ext cx="1275715" cy="668020"/>
            </a:xfrm>
            <a:custGeom>
              <a:avLst/>
              <a:gdLst/>
              <a:ahLst/>
              <a:cxnLst/>
              <a:rect l="l" t="t" r="r" b="b"/>
              <a:pathLst>
                <a:path w="1275715" h="668020">
                  <a:moveTo>
                    <a:pt x="0" y="111252"/>
                  </a:moveTo>
                  <a:lnTo>
                    <a:pt x="8739" y="67937"/>
                  </a:lnTo>
                  <a:lnTo>
                    <a:pt x="32575" y="32575"/>
                  </a:lnTo>
                  <a:lnTo>
                    <a:pt x="67937" y="8739"/>
                  </a:lnTo>
                  <a:lnTo>
                    <a:pt x="111251" y="0"/>
                  </a:lnTo>
                  <a:lnTo>
                    <a:pt x="1164336" y="0"/>
                  </a:lnTo>
                  <a:lnTo>
                    <a:pt x="1207650" y="8739"/>
                  </a:lnTo>
                  <a:lnTo>
                    <a:pt x="1243012" y="32575"/>
                  </a:lnTo>
                  <a:lnTo>
                    <a:pt x="1266848" y="67937"/>
                  </a:lnTo>
                  <a:lnTo>
                    <a:pt x="1275588" y="111252"/>
                  </a:lnTo>
                  <a:lnTo>
                    <a:pt x="1275588" y="556260"/>
                  </a:lnTo>
                  <a:lnTo>
                    <a:pt x="1266848" y="599574"/>
                  </a:lnTo>
                  <a:lnTo>
                    <a:pt x="1243012" y="634936"/>
                  </a:lnTo>
                  <a:lnTo>
                    <a:pt x="1207650" y="658772"/>
                  </a:lnTo>
                  <a:lnTo>
                    <a:pt x="1164336" y="667512"/>
                  </a:lnTo>
                  <a:lnTo>
                    <a:pt x="111251" y="667512"/>
                  </a:lnTo>
                  <a:lnTo>
                    <a:pt x="67937" y="658772"/>
                  </a:lnTo>
                  <a:lnTo>
                    <a:pt x="32575" y="634936"/>
                  </a:lnTo>
                  <a:lnTo>
                    <a:pt x="8739" y="599574"/>
                  </a:lnTo>
                  <a:lnTo>
                    <a:pt x="0" y="556260"/>
                  </a:lnTo>
                  <a:lnTo>
                    <a:pt x="0" y="111252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10349610" y="3403472"/>
            <a:ext cx="9747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Splitting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the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2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into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Test/Train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sets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6679438" y="4573270"/>
            <a:ext cx="1290320" cy="678815"/>
            <a:chOff x="6679438" y="4573270"/>
            <a:chExt cx="1290320" cy="678815"/>
          </a:xfrm>
        </p:grpSpPr>
        <p:sp>
          <p:nvSpPr>
            <p:cNvPr id="32" name="object 32"/>
            <p:cNvSpPr/>
            <p:nvPr/>
          </p:nvSpPr>
          <p:spPr>
            <a:xfrm>
              <a:off x="6685788" y="4579620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1166113" y="0"/>
                  </a:moveTo>
                  <a:lnTo>
                    <a:pt x="110997" y="0"/>
                  </a:lnTo>
                  <a:lnTo>
                    <a:pt x="67776" y="8717"/>
                  </a:lnTo>
                  <a:lnTo>
                    <a:pt x="32496" y="32496"/>
                  </a:lnTo>
                  <a:lnTo>
                    <a:pt x="8717" y="67776"/>
                  </a:lnTo>
                  <a:lnTo>
                    <a:pt x="0" y="110997"/>
                  </a:lnTo>
                  <a:lnTo>
                    <a:pt x="0" y="554989"/>
                  </a:lnTo>
                  <a:lnTo>
                    <a:pt x="8717" y="598211"/>
                  </a:lnTo>
                  <a:lnTo>
                    <a:pt x="32496" y="633491"/>
                  </a:lnTo>
                  <a:lnTo>
                    <a:pt x="67776" y="657270"/>
                  </a:lnTo>
                  <a:lnTo>
                    <a:pt x="110997" y="665987"/>
                  </a:lnTo>
                  <a:lnTo>
                    <a:pt x="1166113" y="665987"/>
                  </a:lnTo>
                  <a:lnTo>
                    <a:pt x="1209335" y="657270"/>
                  </a:lnTo>
                  <a:lnTo>
                    <a:pt x="1244615" y="633491"/>
                  </a:lnTo>
                  <a:lnTo>
                    <a:pt x="1268394" y="598211"/>
                  </a:lnTo>
                  <a:lnTo>
                    <a:pt x="1277111" y="554989"/>
                  </a:lnTo>
                  <a:lnTo>
                    <a:pt x="1277111" y="110997"/>
                  </a:lnTo>
                  <a:lnTo>
                    <a:pt x="1268394" y="67776"/>
                  </a:lnTo>
                  <a:lnTo>
                    <a:pt x="1244615" y="32496"/>
                  </a:lnTo>
                  <a:lnTo>
                    <a:pt x="1209335" y="8717"/>
                  </a:lnTo>
                  <a:lnTo>
                    <a:pt x="116611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6685788" y="4579620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0" y="110997"/>
                  </a:moveTo>
                  <a:lnTo>
                    <a:pt x="8717" y="67776"/>
                  </a:lnTo>
                  <a:lnTo>
                    <a:pt x="32496" y="32496"/>
                  </a:lnTo>
                  <a:lnTo>
                    <a:pt x="67776" y="8717"/>
                  </a:lnTo>
                  <a:lnTo>
                    <a:pt x="110997" y="0"/>
                  </a:lnTo>
                  <a:lnTo>
                    <a:pt x="1166113" y="0"/>
                  </a:lnTo>
                  <a:lnTo>
                    <a:pt x="1209335" y="8717"/>
                  </a:lnTo>
                  <a:lnTo>
                    <a:pt x="1244615" y="32496"/>
                  </a:lnTo>
                  <a:lnTo>
                    <a:pt x="1268394" y="67776"/>
                  </a:lnTo>
                  <a:lnTo>
                    <a:pt x="1277111" y="110997"/>
                  </a:lnTo>
                  <a:lnTo>
                    <a:pt x="1277111" y="554989"/>
                  </a:lnTo>
                  <a:lnTo>
                    <a:pt x="1268394" y="598211"/>
                  </a:lnTo>
                  <a:lnTo>
                    <a:pt x="1244615" y="633491"/>
                  </a:lnTo>
                  <a:lnTo>
                    <a:pt x="1209335" y="657270"/>
                  </a:lnTo>
                  <a:lnTo>
                    <a:pt x="1166113" y="665987"/>
                  </a:lnTo>
                  <a:lnTo>
                    <a:pt x="110997" y="665987"/>
                  </a:lnTo>
                  <a:lnTo>
                    <a:pt x="67776" y="657270"/>
                  </a:lnTo>
                  <a:lnTo>
                    <a:pt x="32496" y="633491"/>
                  </a:lnTo>
                  <a:lnTo>
                    <a:pt x="8717" y="598211"/>
                  </a:lnTo>
                  <a:lnTo>
                    <a:pt x="0" y="554989"/>
                  </a:lnTo>
                  <a:lnTo>
                    <a:pt x="0" y="110997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6962013" y="4617161"/>
            <a:ext cx="725170" cy="575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635" algn="ctr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 Evaluation </a:t>
            </a: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techniques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8427466" y="4573270"/>
            <a:ext cx="1290320" cy="678815"/>
            <a:chOff x="8427466" y="4573270"/>
            <a:chExt cx="1290320" cy="678815"/>
          </a:xfrm>
        </p:grpSpPr>
        <p:sp>
          <p:nvSpPr>
            <p:cNvPr id="36" name="object 36"/>
            <p:cNvSpPr/>
            <p:nvPr/>
          </p:nvSpPr>
          <p:spPr>
            <a:xfrm>
              <a:off x="8433816" y="4579620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1166113" y="0"/>
                  </a:moveTo>
                  <a:lnTo>
                    <a:pt x="110998" y="0"/>
                  </a:lnTo>
                  <a:lnTo>
                    <a:pt x="67776" y="8717"/>
                  </a:lnTo>
                  <a:lnTo>
                    <a:pt x="32496" y="32496"/>
                  </a:lnTo>
                  <a:lnTo>
                    <a:pt x="8717" y="67776"/>
                  </a:lnTo>
                  <a:lnTo>
                    <a:pt x="0" y="110997"/>
                  </a:lnTo>
                  <a:lnTo>
                    <a:pt x="0" y="554989"/>
                  </a:lnTo>
                  <a:lnTo>
                    <a:pt x="8717" y="598211"/>
                  </a:lnTo>
                  <a:lnTo>
                    <a:pt x="32496" y="633491"/>
                  </a:lnTo>
                  <a:lnTo>
                    <a:pt x="67776" y="657270"/>
                  </a:lnTo>
                  <a:lnTo>
                    <a:pt x="110998" y="665987"/>
                  </a:lnTo>
                  <a:lnTo>
                    <a:pt x="1166113" y="665987"/>
                  </a:lnTo>
                  <a:lnTo>
                    <a:pt x="1209335" y="657270"/>
                  </a:lnTo>
                  <a:lnTo>
                    <a:pt x="1244615" y="633491"/>
                  </a:lnTo>
                  <a:lnTo>
                    <a:pt x="1268394" y="598211"/>
                  </a:lnTo>
                  <a:lnTo>
                    <a:pt x="1277111" y="554989"/>
                  </a:lnTo>
                  <a:lnTo>
                    <a:pt x="1277111" y="110997"/>
                  </a:lnTo>
                  <a:lnTo>
                    <a:pt x="1268394" y="67776"/>
                  </a:lnTo>
                  <a:lnTo>
                    <a:pt x="1244615" y="32496"/>
                  </a:lnTo>
                  <a:lnTo>
                    <a:pt x="1209335" y="8717"/>
                  </a:lnTo>
                  <a:lnTo>
                    <a:pt x="116611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8433816" y="4579620"/>
              <a:ext cx="1277620" cy="666115"/>
            </a:xfrm>
            <a:custGeom>
              <a:avLst/>
              <a:gdLst/>
              <a:ahLst/>
              <a:cxnLst/>
              <a:rect l="l" t="t" r="r" b="b"/>
              <a:pathLst>
                <a:path w="1277620" h="666114">
                  <a:moveTo>
                    <a:pt x="0" y="110997"/>
                  </a:moveTo>
                  <a:lnTo>
                    <a:pt x="8717" y="67776"/>
                  </a:lnTo>
                  <a:lnTo>
                    <a:pt x="32496" y="32496"/>
                  </a:lnTo>
                  <a:lnTo>
                    <a:pt x="67776" y="8717"/>
                  </a:lnTo>
                  <a:lnTo>
                    <a:pt x="110998" y="0"/>
                  </a:lnTo>
                  <a:lnTo>
                    <a:pt x="1166113" y="0"/>
                  </a:lnTo>
                  <a:lnTo>
                    <a:pt x="1209335" y="8717"/>
                  </a:lnTo>
                  <a:lnTo>
                    <a:pt x="1244615" y="32496"/>
                  </a:lnTo>
                  <a:lnTo>
                    <a:pt x="1268394" y="67776"/>
                  </a:lnTo>
                  <a:lnTo>
                    <a:pt x="1277111" y="110997"/>
                  </a:lnTo>
                  <a:lnTo>
                    <a:pt x="1277111" y="554989"/>
                  </a:lnTo>
                  <a:lnTo>
                    <a:pt x="1268394" y="598211"/>
                  </a:lnTo>
                  <a:lnTo>
                    <a:pt x="1244615" y="633491"/>
                  </a:lnTo>
                  <a:lnTo>
                    <a:pt x="1209335" y="657270"/>
                  </a:lnTo>
                  <a:lnTo>
                    <a:pt x="1166113" y="665987"/>
                  </a:lnTo>
                  <a:lnTo>
                    <a:pt x="110998" y="665987"/>
                  </a:lnTo>
                  <a:lnTo>
                    <a:pt x="67776" y="657270"/>
                  </a:lnTo>
                  <a:lnTo>
                    <a:pt x="32496" y="633491"/>
                  </a:lnTo>
                  <a:lnTo>
                    <a:pt x="8717" y="598211"/>
                  </a:lnTo>
                  <a:lnTo>
                    <a:pt x="0" y="554989"/>
                  </a:lnTo>
                  <a:lnTo>
                    <a:pt x="0" y="110997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8554593" y="4617161"/>
            <a:ext cx="1038225" cy="575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905" algn="ctr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Identifying</a:t>
            </a:r>
            <a:r>
              <a:rPr sz="1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best</a:t>
            </a:r>
            <a:r>
              <a:rPr sz="12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</a:t>
            </a:r>
            <a:r>
              <a:rPr sz="12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parameters</a:t>
            </a:r>
            <a:endParaRPr sz="1200">
              <a:latin typeface="Microsoft Sans Serif"/>
              <a:cs typeface="Microsoft Sans Serif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1453748" y="2830141"/>
            <a:ext cx="367665" cy="467995"/>
          </a:xfrm>
          <a:custGeom>
            <a:avLst/>
            <a:gdLst/>
            <a:ahLst/>
            <a:cxnLst/>
            <a:rect l="l" t="t" r="r" b="b"/>
            <a:pathLst>
              <a:path w="367665" h="467995">
                <a:moveTo>
                  <a:pt x="295653" y="65632"/>
                </a:moveTo>
                <a:lnTo>
                  <a:pt x="257159" y="36956"/>
                </a:lnTo>
                <a:lnTo>
                  <a:pt x="214132" y="15683"/>
                </a:lnTo>
                <a:lnTo>
                  <a:pt x="167677" y="2382"/>
                </a:lnTo>
                <a:lnTo>
                  <a:pt x="123805" y="0"/>
                </a:lnTo>
                <a:lnTo>
                  <a:pt x="78513" y="6683"/>
                </a:lnTo>
                <a:lnTo>
                  <a:pt x="35884" y="22679"/>
                </a:lnTo>
                <a:lnTo>
                  <a:pt x="0" y="48233"/>
                </a:lnTo>
                <a:lnTo>
                  <a:pt x="29067" y="31960"/>
                </a:lnTo>
                <a:lnTo>
                  <a:pt x="60556" y="22022"/>
                </a:lnTo>
                <a:lnTo>
                  <a:pt x="126819" y="22213"/>
                </a:lnTo>
                <a:lnTo>
                  <a:pt x="187309" y="49044"/>
                </a:lnTo>
                <a:lnTo>
                  <a:pt x="231664" y="97899"/>
                </a:lnTo>
                <a:lnTo>
                  <a:pt x="250285" y="157982"/>
                </a:lnTo>
                <a:lnTo>
                  <a:pt x="250290" y="190096"/>
                </a:lnTo>
                <a:lnTo>
                  <a:pt x="245383" y="221598"/>
                </a:lnTo>
                <a:lnTo>
                  <a:pt x="234956" y="249882"/>
                </a:lnTo>
                <a:lnTo>
                  <a:pt x="218983" y="274333"/>
                </a:lnTo>
                <a:lnTo>
                  <a:pt x="199311" y="296440"/>
                </a:lnTo>
                <a:lnTo>
                  <a:pt x="177785" y="317694"/>
                </a:lnTo>
                <a:lnTo>
                  <a:pt x="123464" y="262059"/>
                </a:lnTo>
                <a:lnTo>
                  <a:pt x="120982" y="465108"/>
                </a:lnTo>
                <a:lnTo>
                  <a:pt x="324032" y="467478"/>
                </a:lnTo>
                <a:lnTo>
                  <a:pt x="269712" y="411844"/>
                </a:lnTo>
                <a:lnTo>
                  <a:pt x="299172" y="383484"/>
                </a:lnTo>
                <a:lnTo>
                  <a:pt x="325001" y="353575"/>
                </a:lnTo>
                <a:lnTo>
                  <a:pt x="345796" y="320276"/>
                </a:lnTo>
                <a:lnTo>
                  <a:pt x="360149" y="281745"/>
                </a:lnTo>
                <a:lnTo>
                  <a:pt x="367516" y="234453"/>
                </a:lnTo>
                <a:lnTo>
                  <a:pt x="365162" y="187404"/>
                </a:lnTo>
                <a:lnTo>
                  <a:pt x="352392" y="142376"/>
                </a:lnTo>
                <a:lnTo>
                  <a:pt x="328510" y="101144"/>
                </a:lnTo>
                <a:lnTo>
                  <a:pt x="295653" y="65632"/>
                </a:lnTo>
                <a:close/>
              </a:path>
            </a:pathLst>
          </a:custGeom>
          <a:solidFill>
            <a:srgbClr val="76707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0" name="object 4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74152" y="2398776"/>
            <a:ext cx="248412" cy="188975"/>
          </a:xfrm>
          <a:prstGeom prst="rect">
            <a:avLst/>
          </a:prstGeom>
        </p:spPr>
      </p:pic>
      <p:pic>
        <p:nvPicPr>
          <p:cNvPr id="41" name="object 4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45040" y="2391155"/>
            <a:ext cx="248411" cy="187452"/>
          </a:xfrm>
          <a:prstGeom prst="rect">
            <a:avLst/>
          </a:prstGeom>
        </p:spPr>
      </p:pic>
      <p:pic>
        <p:nvPicPr>
          <p:cNvPr id="42" name="object 4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826752" y="3633215"/>
            <a:ext cx="248412" cy="188975"/>
          </a:xfrm>
          <a:prstGeom prst="rect">
            <a:avLst/>
          </a:prstGeom>
        </p:spPr>
      </p:pic>
      <p:pic>
        <p:nvPicPr>
          <p:cNvPr id="43" name="object 4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074152" y="3633215"/>
            <a:ext cx="248412" cy="188975"/>
          </a:xfrm>
          <a:prstGeom prst="rect">
            <a:avLst/>
          </a:prstGeom>
        </p:spPr>
      </p:pic>
      <p:pic>
        <p:nvPicPr>
          <p:cNvPr id="44" name="object 4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95488" y="4818888"/>
            <a:ext cx="248411" cy="187451"/>
          </a:xfrm>
          <a:prstGeom prst="rect">
            <a:avLst/>
          </a:prstGeom>
        </p:spPr>
      </p:pic>
      <p:sp>
        <p:nvSpPr>
          <p:cNvPr id="45" name="object 45"/>
          <p:cNvSpPr/>
          <p:nvPr/>
        </p:nvSpPr>
        <p:spPr>
          <a:xfrm>
            <a:off x="6433178" y="4040122"/>
            <a:ext cx="325120" cy="529590"/>
          </a:xfrm>
          <a:custGeom>
            <a:avLst/>
            <a:gdLst/>
            <a:ahLst/>
            <a:cxnLst/>
            <a:rect l="l" t="t" r="r" b="b"/>
            <a:pathLst>
              <a:path w="325120" h="529589">
                <a:moveTo>
                  <a:pt x="33583" y="122624"/>
                </a:moveTo>
                <a:lnTo>
                  <a:pt x="11497" y="167548"/>
                </a:lnTo>
                <a:lnTo>
                  <a:pt x="0" y="215492"/>
                </a:lnTo>
                <a:lnTo>
                  <a:pt x="644" y="263916"/>
                </a:lnTo>
                <a:lnTo>
                  <a:pt x="12214" y="311265"/>
                </a:lnTo>
                <a:lnTo>
                  <a:pt x="33495" y="355983"/>
                </a:lnTo>
                <a:lnTo>
                  <a:pt x="59115" y="389949"/>
                </a:lnTo>
                <a:lnTo>
                  <a:pt x="89575" y="416824"/>
                </a:lnTo>
                <a:lnTo>
                  <a:pt x="124027" y="438848"/>
                </a:lnTo>
                <a:lnTo>
                  <a:pt x="161621" y="458263"/>
                </a:lnTo>
                <a:lnTo>
                  <a:pt x="124197" y="529483"/>
                </a:lnTo>
                <a:lnTo>
                  <a:pt x="324842" y="467127"/>
                </a:lnTo>
                <a:lnTo>
                  <a:pt x="262376" y="266516"/>
                </a:lnTo>
                <a:lnTo>
                  <a:pt x="224952" y="337737"/>
                </a:lnTo>
                <a:lnTo>
                  <a:pt x="197412" y="323069"/>
                </a:lnTo>
                <a:lnTo>
                  <a:pt x="148683" y="287633"/>
                </a:lnTo>
                <a:lnTo>
                  <a:pt x="115896" y="232925"/>
                </a:lnTo>
                <a:lnTo>
                  <a:pt x="103016" y="168371"/>
                </a:lnTo>
                <a:lnTo>
                  <a:pt x="107119" y="135998"/>
                </a:lnTo>
                <a:lnTo>
                  <a:pt x="136390" y="74301"/>
                </a:lnTo>
                <a:lnTo>
                  <a:pt x="188169" y="29675"/>
                </a:lnTo>
                <a:lnTo>
                  <a:pt x="253818" y="9903"/>
                </a:lnTo>
                <a:lnTo>
                  <a:pt x="287980" y="10452"/>
                </a:lnTo>
                <a:lnTo>
                  <a:pt x="321613" y="17998"/>
                </a:lnTo>
                <a:lnTo>
                  <a:pt x="278478" y="3263"/>
                </a:lnTo>
                <a:lnTo>
                  <a:pt x="231479" y="0"/>
                </a:lnTo>
                <a:lnTo>
                  <a:pt x="184593" y="6757"/>
                </a:lnTo>
                <a:lnTo>
                  <a:pt x="141793" y="22085"/>
                </a:lnTo>
                <a:lnTo>
                  <a:pt x="99658" y="49003"/>
                </a:lnTo>
                <a:lnTo>
                  <a:pt x="63279" y="82813"/>
                </a:lnTo>
                <a:lnTo>
                  <a:pt x="33583" y="122624"/>
                </a:lnTo>
                <a:close/>
              </a:path>
            </a:pathLst>
          </a:custGeom>
          <a:solidFill>
            <a:srgbClr val="76707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924255" y="1511630"/>
            <a:ext cx="939419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6472555" algn="l"/>
              </a:tabLst>
            </a:pPr>
            <a:r>
              <a:rPr sz="2000" b="1" spc="-155" dirty="0">
                <a:solidFill>
                  <a:srgbClr val="0A48CA"/>
                </a:solidFill>
                <a:latin typeface="Arial"/>
                <a:cs typeface="Arial"/>
              </a:rPr>
              <a:t>Machine</a:t>
            </a:r>
            <a:r>
              <a:rPr sz="2000" b="1" spc="-5" dirty="0">
                <a:solidFill>
                  <a:srgbClr val="0A48CA"/>
                </a:solidFill>
                <a:latin typeface="Arial"/>
                <a:cs typeface="Arial"/>
              </a:rPr>
              <a:t> </a:t>
            </a:r>
            <a:r>
              <a:rPr sz="2000" b="1" spc="-150" dirty="0">
                <a:solidFill>
                  <a:srgbClr val="0A48CA"/>
                </a:solidFill>
                <a:latin typeface="Arial"/>
                <a:cs typeface="Arial"/>
              </a:rPr>
              <a:t>Learning</a:t>
            </a:r>
            <a:r>
              <a:rPr sz="2000" b="1" spc="-20" dirty="0">
                <a:solidFill>
                  <a:srgbClr val="0A48CA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0A48CA"/>
                </a:solidFill>
                <a:latin typeface="Arial"/>
                <a:cs typeface="Arial"/>
              </a:rPr>
              <a:t>Stages:</a:t>
            </a:r>
            <a:r>
              <a:rPr sz="2000" b="1" dirty="0">
                <a:solidFill>
                  <a:srgbClr val="0A48CA"/>
                </a:solidFill>
                <a:latin typeface="Arial"/>
                <a:cs typeface="Arial"/>
              </a:rPr>
              <a:t>	</a:t>
            </a:r>
            <a:r>
              <a:rPr sz="3000" b="1" spc="-240" baseline="1388" dirty="0">
                <a:solidFill>
                  <a:srgbClr val="121618"/>
                </a:solidFill>
                <a:latin typeface="Arial"/>
                <a:cs typeface="Arial"/>
              </a:rPr>
              <a:t>Machine</a:t>
            </a:r>
            <a:r>
              <a:rPr sz="3000" b="1" spc="30" baseline="1388" dirty="0">
                <a:solidFill>
                  <a:srgbClr val="121618"/>
                </a:solidFill>
                <a:latin typeface="Arial"/>
                <a:cs typeface="Arial"/>
              </a:rPr>
              <a:t> </a:t>
            </a:r>
            <a:r>
              <a:rPr sz="3000" b="1" spc="-225" baseline="1388" dirty="0">
                <a:solidFill>
                  <a:srgbClr val="121618"/>
                </a:solidFill>
                <a:latin typeface="Arial"/>
                <a:cs typeface="Arial"/>
              </a:rPr>
              <a:t>Learning</a:t>
            </a:r>
            <a:r>
              <a:rPr sz="3000" b="1" spc="-7" baseline="1388" dirty="0">
                <a:solidFill>
                  <a:srgbClr val="121618"/>
                </a:solidFill>
                <a:latin typeface="Arial"/>
                <a:cs typeface="Arial"/>
              </a:rPr>
              <a:t> </a:t>
            </a:r>
            <a:r>
              <a:rPr sz="3000" b="1" spc="-187" baseline="1388" dirty="0">
                <a:solidFill>
                  <a:srgbClr val="121618"/>
                </a:solidFill>
                <a:latin typeface="Arial"/>
                <a:cs typeface="Arial"/>
              </a:rPr>
              <a:t>Pipelines</a:t>
            </a:r>
            <a:endParaRPr sz="3000" baseline="1388">
              <a:latin typeface="Arial"/>
              <a:cs typeface="Arial"/>
            </a:endParaRPr>
          </a:p>
        </p:txBody>
      </p:sp>
      <p:sp>
        <p:nvSpPr>
          <p:cNvPr id="47" name="object 4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15</a:t>
            </a:fld>
            <a:endParaRPr spc="4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84901" y="1149807"/>
            <a:ext cx="159829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35" dirty="0">
                <a:latin typeface="Calibri Light"/>
                <a:cs typeface="Calibri Light"/>
              </a:rPr>
              <a:t>Results</a:t>
            </a:r>
            <a:endParaRPr sz="44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1396980" cy="6858000"/>
            <a:chOff x="0" y="0"/>
            <a:chExt cx="1139698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5081016" cy="68580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5081778" y="2106548"/>
              <a:ext cx="6309360" cy="19050"/>
            </a:xfrm>
            <a:custGeom>
              <a:avLst/>
              <a:gdLst/>
              <a:ahLst/>
              <a:cxnLst/>
              <a:rect l="l" t="t" r="r" b="b"/>
              <a:pathLst>
                <a:path w="6309359" h="19050">
                  <a:moveTo>
                    <a:pt x="0" y="19050"/>
                  </a:moveTo>
                  <a:lnTo>
                    <a:pt x="6309360" y="19050"/>
                  </a:lnTo>
                  <a:lnTo>
                    <a:pt x="6309360" y="0"/>
                  </a:lnTo>
                  <a:lnTo>
                    <a:pt x="0" y="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82E1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81015" y="2092451"/>
              <a:ext cx="6309360" cy="45720"/>
            </a:xfrm>
            <a:custGeom>
              <a:avLst/>
              <a:gdLst/>
              <a:ahLst/>
              <a:cxnLst/>
              <a:rect l="l" t="t" r="r" b="b"/>
              <a:pathLst>
                <a:path w="6309359" h="45719">
                  <a:moveTo>
                    <a:pt x="630936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6309360" y="45720"/>
                  </a:lnTo>
                  <a:lnTo>
                    <a:pt x="6309360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81015" y="2092451"/>
              <a:ext cx="6309360" cy="45720"/>
            </a:xfrm>
            <a:custGeom>
              <a:avLst/>
              <a:gdLst/>
              <a:ahLst/>
              <a:cxnLst/>
              <a:rect l="l" t="t" r="r" b="b"/>
              <a:pathLst>
                <a:path w="6309359" h="45719">
                  <a:moveTo>
                    <a:pt x="0" y="45720"/>
                  </a:moveTo>
                  <a:lnTo>
                    <a:pt x="6309360" y="45720"/>
                  </a:lnTo>
                  <a:lnTo>
                    <a:pt x="6309360" y="0"/>
                  </a:lnTo>
                  <a:lnTo>
                    <a:pt x="0" y="0"/>
                  </a:lnTo>
                  <a:lnTo>
                    <a:pt x="0" y="4572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986424" y="3246284"/>
              <a:ext cx="614045" cy="615950"/>
            </a:xfrm>
            <a:custGeom>
              <a:avLst/>
              <a:gdLst/>
              <a:ahLst/>
              <a:cxnLst/>
              <a:rect l="l" t="t" r="r" b="b"/>
              <a:pathLst>
                <a:path w="614045" h="615950">
                  <a:moveTo>
                    <a:pt x="613689" y="560717"/>
                  </a:moveTo>
                  <a:lnTo>
                    <a:pt x="54140" y="560717"/>
                  </a:lnTo>
                  <a:lnTo>
                    <a:pt x="54140" y="0"/>
                  </a:lnTo>
                  <a:lnTo>
                    <a:pt x="0" y="0"/>
                  </a:lnTo>
                  <a:lnTo>
                    <a:pt x="0" y="560717"/>
                  </a:lnTo>
                  <a:lnTo>
                    <a:pt x="0" y="615391"/>
                  </a:lnTo>
                  <a:lnTo>
                    <a:pt x="613689" y="615391"/>
                  </a:lnTo>
                  <a:lnTo>
                    <a:pt x="613689" y="560717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86426" y="3246594"/>
              <a:ext cx="614045" cy="615315"/>
            </a:xfrm>
            <a:custGeom>
              <a:avLst/>
              <a:gdLst/>
              <a:ahLst/>
              <a:cxnLst/>
              <a:rect l="l" t="t" r="r" b="b"/>
              <a:pathLst>
                <a:path w="614045" h="615314">
                  <a:moveTo>
                    <a:pt x="54149" y="0"/>
                  </a:moveTo>
                  <a:lnTo>
                    <a:pt x="0" y="0"/>
                  </a:lnTo>
                  <a:lnTo>
                    <a:pt x="0" y="615106"/>
                  </a:lnTo>
                  <a:lnTo>
                    <a:pt x="613698" y="615106"/>
                  </a:lnTo>
                  <a:lnTo>
                    <a:pt x="613698" y="560832"/>
                  </a:lnTo>
                  <a:lnTo>
                    <a:pt x="54149" y="560832"/>
                  </a:lnTo>
                  <a:lnTo>
                    <a:pt x="54149" y="0"/>
                  </a:lnTo>
                  <a:close/>
                </a:path>
              </a:pathLst>
            </a:custGeom>
            <a:ln w="10541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094726" y="3436554"/>
              <a:ext cx="99695" cy="316865"/>
            </a:xfrm>
            <a:custGeom>
              <a:avLst/>
              <a:gdLst/>
              <a:ahLst/>
              <a:cxnLst/>
              <a:rect l="l" t="t" r="r" b="b"/>
              <a:pathLst>
                <a:path w="99695" h="316864">
                  <a:moveTo>
                    <a:pt x="99274" y="0"/>
                  </a:moveTo>
                  <a:lnTo>
                    <a:pt x="0" y="0"/>
                  </a:lnTo>
                  <a:lnTo>
                    <a:pt x="0" y="316598"/>
                  </a:lnTo>
                  <a:lnTo>
                    <a:pt x="99274" y="316598"/>
                  </a:lnTo>
                  <a:lnTo>
                    <a:pt x="9927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94726" y="3436554"/>
              <a:ext cx="99695" cy="316865"/>
            </a:xfrm>
            <a:custGeom>
              <a:avLst/>
              <a:gdLst/>
              <a:ahLst/>
              <a:cxnLst/>
              <a:rect l="l" t="t" r="r" b="b"/>
              <a:pathLst>
                <a:path w="99695" h="316864">
                  <a:moveTo>
                    <a:pt x="0" y="316598"/>
                  </a:moveTo>
                  <a:lnTo>
                    <a:pt x="99274" y="316598"/>
                  </a:lnTo>
                  <a:lnTo>
                    <a:pt x="99274" y="0"/>
                  </a:lnTo>
                  <a:lnTo>
                    <a:pt x="0" y="0"/>
                  </a:lnTo>
                  <a:lnTo>
                    <a:pt x="0" y="316598"/>
                  </a:lnTo>
                  <a:close/>
                </a:path>
              </a:pathLst>
            </a:custGeom>
            <a:ln w="10531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230101" y="3246594"/>
              <a:ext cx="99695" cy="506730"/>
            </a:xfrm>
            <a:custGeom>
              <a:avLst/>
              <a:gdLst/>
              <a:ahLst/>
              <a:cxnLst/>
              <a:rect l="l" t="t" r="r" b="b"/>
              <a:pathLst>
                <a:path w="99695" h="506729">
                  <a:moveTo>
                    <a:pt x="99274" y="0"/>
                  </a:moveTo>
                  <a:lnTo>
                    <a:pt x="0" y="0"/>
                  </a:lnTo>
                  <a:lnTo>
                    <a:pt x="0" y="506558"/>
                  </a:lnTo>
                  <a:lnTo>
                    <a:pt x="99274" y="506558"/>
                  </a:lnTo>
                  <a:lnTo>
                    <a:pt x="9927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230101" y="3246594"/>
              <a:ext cx="99695" cy="506730"/>
            </a:xfrm>
            <a:custGeom>
              <a:avLst/>
              <a:gdLst/>
              <a:ahLst/>
              <a:cxnLst/>
              <a:rect l="l" t="t" r="r" b="b"/>
              <a:pathLst>
                <a:path w="99695" h="506729">
                  <a:moveTo>
                    <a:pt x="0" y="506558"/>
                  </a:moveTo>
                  <a:lnTo>
                    <a:pt x="99274" y="506558"/>
                  </a:lnTo>
                  <a:lnTo>
                    <a:pt x="99274" y="0"/>
                  </a:lnTo>
                  <a:lnTo>
                    <a:pt x="0" y="0"/>
                  </a:lnTo>
                  <a:lnTo>
                    <a:pt x="0" y="506558"/>
                  </a:lnTo>
                  <a:close/>
                </a:path>
              </a:pathLst>
            </a:custGeom>
            <a:ln w="1053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365475" y="3436554"/>
              <a:ext cx="99695" cy="316865"/>
            </a:xfrm>
            <a:custGeom>
              <a:avLst/>
              <a:gdLst/>
              <a:ahLst/>
              <a:cxnLst/>
              <a:rect l="l" t="t" r="r" b="b"/>
              <a:pathLst>
                <a:path w="99695" h="316864">
                  <a:moveTo>
                    <a:pt x="99274" y="0"/>
                  </a:moveTo>
                  <a:lnTo>
                    <a:pt x="0" y="0"/>
                  </a:lnTo>
                  <a:lnTo>
                    <a:pt x="0" y="316598"/>
                  </a:lnTo>
                  <a:lnTo>
                    <a:pt x="99274" y="316598"/>
                  </a:lnTo>
                  <a:lnTo>
                    <a:pt x="9927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365475" y="3436554"/>
              <a:ext cx="99695" cy="316865"/>
            </a:xfrm>
            <a:custGeom>
              <a:avLst/>
              <a:gdLst/>
              <a:ahLst/>
              <a:cxnLst/>
              <a:rect l="l" t="t" r="r" b="b"/>
              <a:pathLst>
                <a:path w="99695" h="316864">
                  <a:moveTo>
                    <a:pt x="0" y="316598"/>
                  </a:moveTo>
                  <a:lnTo>
                    <a:pt x="99274" y="316598"/>
                  </a:lnTo>
                  <a:lnTo>
                    <a:pt x="99274" y="0"/>
                  </a:lnTo>
                  <a:lnTo>
                    <a:pt x="0" y="0"/>
                  </a:lnTo>
                  <a:lnTo>
                    <a:pt x="0" y="316598"/>
                  </a:lnTo>
                  <a:close/>
                </a:path>
              </a:pathLst>
            </a:custGeom>
            <a:ln w="10531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500850" y="3590330"/>
              <a:ext cx="99695" cy="163195"/>
            </a:xfrm>
            <a:custGeom>
              <a:avLst/>
              <a:gdLst/>
              <a:ahLst/>
              <a:cxnLst/>
              <a:rect l="l" t="t" r="r" b="b"/>
              <a:pathLst>
                <a:path w="99695" h="163195">
                  <a:moveTo>
                    <a:pt x="99274" y="0"/>
                  </a:moveTo>
                  <a:lnTo>
                    <a:pt x="0" y="0"/>
                  </a:lnTo>
                  <a:lnTo>
                    <a:pt x="0" y="162822"/>
                  </a:lnTo>
                  <a:lnTo>
                    <a:pt x="99274" y="162822"/>
                  </a:lnTo>
                  <a:lnTo>
                    <a:pt x="9927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500850" y="3590330"/>
              <a:ext cx="99695" cy="163195"/>
            </a:xfrm>
            <a:custGeom>
              <a:avLst/>
              <a:gdLst/>
              <a:ahLst/>
              <a:cxnLst/>
              <a:rect l="l" t="t" r="r" b="b"/>
              <a:pathLst>
                <a:path w="99695" h="163195">
                  <a:moveTo>
                    <a:pt x="0" y="162822"/>
                  </a:moveTo>
                  <a:lnTo>
                    <a:pt x="99274" y="162822"/>
                  </a:lnTo>
                  <a:lnTo>
                    <a:pt x="99274" y="0"/>
                  </a:lnTo>
                  <a:lnTo>
                    <a:pt x="0" y="0"/>
                  </a:lnTo>
                  <a:lnTo>
                    <a:pt x="0" y="162822"/>
                  </a:lnTo>
                  <a:close/>
                </a:path>
              </a:pathLst>
            </a:custGeom>
            <a:ln w="10535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222847" y="3246594"/>
              <a:ext cx="721995" cy="615315"/>
            </a:xfrm>
            <a:custGeom>
              <a:avLst/>
              <a:gdLst/>
              <a:ahLst/>
              <a:cxnLst/>
              <a:rect l="l" t="t" r="r" b="b"/>
              <a:pathLst>
                <a:path w="721995" h="615314">
                  <a:moveTo>
                    <a:pt x="523449" y="560832"/>
                  </a:moveTo>
                  <a:lnTo>
                    <a:pt x="198550" y="560832"/>
                  </a:lnTo>
                  <a:lnTo>
                    <a:pt x="198550" y="615106"/>
                  </a:lnTo>
                  <a:lnTo>
                    <a:pt x="523449" y="615106"/>
                  </a:lnTo>
                  <a:lnTo>
                    <a:pt x="523449" y="560832"/>
                  </a:lnTo>
                  <a:close/>
                </a:path>
                <a:path w="721995" h="615314">
                  <a:moveTo>
                    <a:pt x="433199" y="506558"/>
                  </a:moveTo>
                  <a:lnTo>
                    <a:pt x="288799" y="506558"/>
                  </a:lnTo>
                  <a:lnTo>
                    <a:pt x="288799" y="560832"/>
                  </a:lnTo>
                  <a:lnTo>
                    <a:pt x="433199" y="560832"/>
                  </a:lnTo>
                  <a:lnTo>
                    <a:pt x="433199" y="506558"/>
                  </a:lnTo>
                  <a:close/>
                </a:path>
                <a:path w="721995" h="615314">
                  <a:moveTo>
                    <a:pt x="685898" y="0"/>
                  </a:moveTo>
                  <a:lnTo>
                    <a:pt x="36099" y="0"/>
                  </a:lnTo>
                  <a:lnTo>
                    <a:pt x="2848" y="22133"/>
                  </a:lnTo>
                  <a:lnTo>
                    <a:pt x="0" y="36182"/>
                  </a:lnTo>
                  <a:lnTo>
                    <a:pt x="0" y="470375"/>
                  </a:lnTo>
                  <a:lnTo>
                    <a:pt x="22083" y="503703"/>
                  </a:lnTo>
                  <a:lnTo>
                    <a:pt x="685899" y="506558"/>
                  </a:lnTo>
                  <a:lnTo>
                    <a:pt x="699915" y="503703"/>
                  </a:lnTo>
                  <a:lnTo>
                    <a:pt x="711394" y="495929"/>
                  </a:lnTo>
                  <a:lnTo>
                    <a:pt x="719150" y="484424"/>
                  </a:lnTo>
                  <a:lnTo>
                    <a:pt x="721998" y="470375"/>
                  </a:lnTo>
                  <a:lnTo>
                    <a:pt x="721998" y="452284"/>
                  </a:lnTo>
                  <a:lnTo>
                    <a:pt x="54150" y="452284"/>
                  </a:lnTo>
                  <a:lnTo>
                    <a:pt x="54149" y="54274"/>
                  </a:lnTo>
                  <a:lnTo>
                    <a:pt x="721998" y="54274"/>
                  </a:lnTo>
                  <a:lnTo>
                    <a:pt x="721998" y="36182"/>
                  </a:lnTo>
                  <a:lnTo>
                    <a:pt x="719150" y="22133"/>
                  </a:lnTo>
                  <a:lnTo>
                    <a:pt x="711394" y="10628"/>
                  </a:lnTo>
                  <a:lnTo>
                    <a:pt x="699915" y="2855"/>
                  </a:lnTo>
                  <a:lnTo>
                    <a:pt x="685898" y="0"/>
                  </a:lnTo>
                  <a:close/>
                </a:path>
                <a:path w="721995" h="615314">
                  <a:moveTo>
                    <a:pt x="721998" y="54274"/>
                  </a:moveTo>
                  <a:lnTo>
                    <a:pt x="667848" y="54274"/>
                  </a:lnTo>
                  <a:lnTo>
                    <a:pt x="667849" y="452284"/>
                  </a:lnTo>
                  <a:lnTo>
                    <a:pt x="721998" y="452284"/>
                  </a:lnTo>
                  <a:lnTo>
                    <a:pt x="721998" y="54274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222847" y="3246594"/>
              <a:ext cx="721995" cy="615315"/>
            </a:xfrm>
            <a:custGeom>
              <a:avLst/>
              <a:gdLst/>
              <a:ahLst/>
              <a:cxnLst/>
              <a:rect l="l" t="t" r="r" b="b"/>
              <a:pathLst>
                <a:path w="721995" h="615314">
                  <a:moveTo>
                    <a:pt x="667849" y="452284"/>
                  </a:moveTo>
                  <a:lnTo>
                    <a:pt x="54150" y="452284"/>
                  </a:lnTo>
                  <a:lnTo>
                    <a:pt x="54149" y="54274"/>
                  </a:lnTo>
                  <a:lnTo>
                    <a:pt x="667848" y="54274"/>
                  </a:lnTo>
                  <a:lnTo>
                    <a:pt x="667849" y="452284"/>
                  </a:lnTo>
                  <a:close/>
                </a:path>
                <a:path w="721995" h="615314">
                  <a:moveTo>
                    <a:pt x="685898" y="0"/>
                  </a:moveTo>
                  <a:lnTo>
                    <a:pt x="36099" y="0"/>
                  </a:lnTo>
                  <a:lnTo>
                    <a:pt x="2848" y="22133"/>
                  </a:lnTo>
                  <a:lnTo>
                    <a:pt x="0" y="36182"/>
                  </a:lnTo>
                  <a:lnTo>
                    <a:pt x="0" y="470375"/>
                  </a:lnTo>
                  <a:lnTo>
                    <a:pt x="22083" y="503703"/>
                  </a:lnTo>
                  <a:lnTo>
                    <a:pt x="288799" y="506558"/>
                  </a:lnTo>
                  <a:lnTo>
                    <a:pt x="288799" y="560832"/>
                  </a:lnTo>
                  <a:lnTo>
                    <a:pt x="198550" y="560832"/>
                  </a:lnTo>
                  <a:lnTo>
                    <a:pt x="198550" y="615106"/>
                  </a:lnTo>
                  <a:lnTo>
                    <a:pt x="523449" y="615106"/>
                  </a:lnTo>
                  <a:lnTo>
                    <a:pt x="523449" y="560832"/>
                  </a:lnTo>
                  <a:lnTo>
                    <a:pt x="433199" y="560832"/>
                  </a:lnTo>
                  <a:lnTo>
                    <a:pt x="433199" y="506558"/>
                  </a:lnTo>
                  <a:lnTo>
                    <a:pt x="685899" y="506558"/>
                  </a:lnTo>
                  <a:lnTo>
                    <a:pt x="719150" y="484424"/>
                  </a:lnTo>
                  <a:lnTo>
                    <a:pt x="721998" y="470375"/>
                  </a:lnTo>
                  <a:lnTo>
                    <a:pt x="721998" y="36182"/>
                  </a:lnTo>
                  <a:lnTo>
                    <a:pt x="719150" y="22133"/>
                  </a:lnTo>
                  <a:lnTo>
                    <a:pt x="711394" y="10628"/>
                  </a:lnTo>
                  <a:lnTo>
                    <a:pt x="699915" y="2855"/>
                  </a:lnTo>
                  <a:lnTo>
                    <a:pt x="685898" y="0"/>
                  </a:lnTo>
                  <a:close/>
                </a:path>
              </a:pathLst>
            </a:custGeom>
            <a:ln w="10541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0567797" y="3246932"/>
              <a:ext cx="615315" cy="615315"/>
            </a:xfrm>
            <a:custGeom>
              <a:avLst/>
              <a:gdLst/>
              <a:ahLst/>
              <a:cxnLst/>
              <a:rect l="l" t="t" r="r" b="b"/>
              <a:pathLst>
                <a:path w="615315" h="615314">
                  <a:moveTo>
                    <a:pt x="614768" y="560235"/>
                  </a:moveTo>
                  <a:lnTo>
                    <a:pt x="54241" y="560235"/>
                  </a:lnTo>
                  <a:lnTo>
                    <a:pt x="54241" y="0"/>
                  </a:lnTo>
                  <a:lnTo>
                    <a:pt x="0" y="0"/>
                  </a:lnTo>
                  <a:lnTo>
                    <a:pt x="0" y="560235"/>
                  </a:lnTo>
                  <a:lnTo>
                    <a:pt x="0" y="614857"/>
                  </a:lnTo>
                  <a:lnTo>
                    <a:pt x="614768" y="614857"/>
                  </a:lnTo>
                  <a:lnTo>
                    <a:pt x="614768" y="560235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0567801" y="3246594"/>
              <a:ext cx="615315" cy="615315"/>
            </a:xfrm>
            <a:custGeom>
              <a:avLst/>
              <a:gdLst/>
              <a:ahLst/>
              <a:cxnLst/>
              <a:rect l="l" t="t" r="r" b="b"/>
              <a:pathLst>
                <a:path w="615315" h="615314">
                  <a:moveTo>
                    <a:pt x="54244" y="0"/>
                  </a:moveTo>
                  <a:lnTo>
                    <a:pt x="0" y="0"/>
                  </a:lnTo>
                  <a:lnTo>
                    <a:pt x="0" y="615106"/>
                  </a:lnTo>
                  <a:lnTo>
                    <a:pt x="614768" y="615106"/>
                  </a:lnTo>
                  <a:lnTo>
                    <a:pt x="614768" y="560832"/>
                  </a:lnTo>
                  <a:lnTo>
                    <a:pt x="54244" y="560832"/>
                  </a:lnTo>
                  <a:lnTo>
                    <a:pt x="54244" y="0"/>
                  </a:lnTo>
                  <a:close/>
                </a:path>
              </a:pathLst>
            </a:custGeom>
            <a:ln w="1055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0657304" y="3400371"/>
              <a:ext cx="525780" cy="308610"/>
            </a:xfrm>
            <a:custGeom>
              <a:avLst/>
              <a:gdLst/>
              <a:ahLst/>
              <a:cxnLst/>
              <a:rect l="l" t="t" r="r" b="b"/>
              <a:pathLst>
                <a:path w="525779" h="308610">
                  <a:moveTo>
                    <a:pt x="525264" y="0"/>
                  </a:moveTo>
                  <a:lnTo>
                    <a:pt x="380613" y="0"/>
                  </a:lnTo>
                  <a:lnTo>
                    <a:pt x="433953" y="53369"/>
                  </a:lnTo>
                  <a:lnTo>
                    <a:pt x="362532" y="124830"/>
                  </a:lnTo>
                  <a:lnTo>
                    <a:pt x="308288" y="70556"/>
                  </a:lnTo>
                  <a:lnTo>
                    <a:pt x="217881" y="161013"/>
                  </a:lnTo>
                  <a:lnTo>
                    <a:pt x="163636" y="106739"/>
                  </a:lnTo>
                  <a:lnTo>
                    <a:pt x="0" y="270465"/>
                  </a:lnTo>
                  <a:lnTo>
                    <a:pt x="37971" y="308457"/>
                  </a:lnTo>
                  <a:lnTo>
                    <a:pt x="163636" y="182722"/>
                  </a:lnTo>
                  <a:lnTo>
                    <a:pt x="217881" y="236996"/>
                  </a:lnTo>
                  <a:lnTo>
                    <a:pt x="308288" y="146540"/>
                  </a:lnTo>
                  <a:lnTo>
                    <a:pt x="362532" y="200814"/>
                  </a:lnTo>
                  <a:lnTo>
                    <a:pt x="471924" y="91361"/>
                  </a:lnTo>
                  <a:lnTo>
                    <a:pt x="525265" y="144730"/>
                  </a:lnTo>
                  <a:lnTo>
                    <a:pt x="52526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0657304" y="3400371"/>
              <a:ext cx="525780" cy="308610"/>
            </a:xfrm>
            <a:custGeom>
              <a:avLst/>
              <a:gdLst/>
              <a:ahLst/>
              <a:cxnLst/>
              <a:rect l="l" t="t" r="r" b="b"/>
              <a:pathLst>
                <a:path w="525779" h="308610">
                  <a:moveTo>
                    <a:pt x="380613" y="0"/>
                  </a:moveTo>
                  <a:lnTo>
                    <a:pt x="433953" y="53369"/>
                  </a:lnTo>
                  <a:lnTo>
                    <a:pt x="362532" y="124830"/>
                  </a:lnTo>
                  <a:lnTo>
                    <a:pt x="308288" y="70556"/>
                  </a:lnTo>
                  <a:lnTo>
                    <a:pt x="217881" y="161013"/>
                  </a:lnTo>
                  <a:lnTo>
                    <a:pt x="163636" y="106739"/>
                  </a:lnTo>
                  <a:lnTo>
                    <a:pt x="0" y="270465"/>
                  </a:lnTo>
                  <a:lnTo>
                    <a:pt x="37971" y="308457"/>
                  </a:lnTo>
                  <a:lnTo>
                    <a:pt x="163636" y="182722"/>
                  </a:lnTo>
                  <a:lnTo>
                    <a:pt x="217881" y="236996"/>
                  </a:lnTo>
                  <a:lnTo>
                    <a:pt x="308288" y="146540"/>
                  </a:lnTo>
                  <a:lnTo>
                    <a:pt x="362532" y="200814"/>
                  </a:lnTo>
                  <a:lnTo>
                    <a:pt x="471924" y="91361"/>
                  </a:lnTo>
                  <a:lnTo>
                    <a:pt x="525265" y="144730"/>
                  </a:lnTo>
                  <a:lnTo>
                    <a:pt x="525264" y="0"/>
                  </a:lnTo>
                  <a:lnTo>
                    <a:pt x="380613" y="0"/>
                  </a:lnTo>
                  <a:close/>
                </a:path>
              </a:pathLst>
            </a:custGeom>
            <a:ln w="10551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11094466" y="6426504"/>
            <a:ext cx="18097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16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515483" y="4250258"/>
            <a:ext cx="1555115" cy="579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Exploratory</a:t>
            </a:r>
            <a:r>
              <a:rPr sz="1800" spc="-10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data</a:t>
            </a:r>
            <a:endParaRPr sz="1800">
              <a:latin typeface="Calibri"/>
              <a:cs typeface="Calibri"/>
            </a:endParaRPr>
          </a:p>
          <a:p>
            <a:pPr marL="79375">
              <a:lnSpc>
                <a:spcPct val="100000"/>
              </a:lnSpc>
              <a:spcBef>
                <a:spcPts val="40"/>
              </a:spcBef>
            </a:pPr>
            <a:r>
              <a:rPr sz="1800" dirty="0">
                <a:latin typeface="Calibri"/>
                <a:cs typeface="Calibri"/>
              </a:rPr>
              <a:t>analysis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609713" y="4250258"/>
            <a:ext cx="1945005" cy="579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7625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libri"/>
                <a:cs typeface="Calibri"/>
              </a:rPr>
              <a:t>Interactive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analytics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dirty="0">
                <a:latin typeface="Calibri"/>
                <a:cs typeface="Calibri"/>
              </a:rPr>
              <a:t>demo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screenshots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012171" y="4250258"/>
            <a:ext cx="1724660" cy="579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libri"/>
                <a:cs typeface="Calibri"/>
              </a:rPr>
              <a:t>Predictive</a:t>
            </a:r>
            <a:r>
              <a:rPr sz="1800" spc="-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analysis</a:t>
            </a:r>
            <a:endParaRPr sz="18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40"/>
              </a:spcBef>
            </a:pPr>
            <a:r>
              <a:rPr sz="1800" spc="-10" dirty="0"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799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18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602678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Flight</a:t>
            </a:r>
            <a:r>
              <a:rPr spc="-90" dirty="0"/>
              <a:t> Number </a:t>
            </a:r>
            <a:r>
              <a:rPr spc="-100" dirty="0"/>
              <a:t>vs. </a:t>
            </a:r>
            <a:r>
              <a:rPr spc="-120" dirty="0"/>
              <a:t>Launch</a:t>
            </a:r>
            <a:r>
              <a:rPr spc="-90" dirty="0"/>
              <a:t> </a:t>
            </a:r>
            <a:r>
              <a:rPr spc="-75" dirty="0"/>
              <a:t>Site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1505711"/>
            <a:ext cx="8973312" cy="295198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83944" y="4691633"/>
            <a:ext cx="9460865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37490">
              <a:lnSpc>
                <a:spcPct val="100000"/>
              </a:lnSpc>
              <a:spcBef>
                <a:spcPts val="100"/>
              </a:spcBef>
              <a:buAutoNum type="arabicPlain"/>
              <a:tabLst>
                <a:tab pos="250190" algn="l"/>
              </a:tabLst>
            </a:pPr>
            <a:r>
              <a:rPr sz="1800" dirty="0">
                <a:latin typeface="Calibri"/>
                <a:cs typeface="Calibri"/>
              </a:rPr>
              <a:t>CCAFS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SLC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40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: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most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usable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site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for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launching</a:t>
            </a:r>
            <a:r>
              <a:rPr sz="1800" spc="-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SpaceX's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it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has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55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trials,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33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them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successful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22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them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failed</a:t>
            </a:r>
            <a:r>
              <a:rPr sz="1800" spc="-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#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60%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rate</a:t>
            </a:r>
            <a:endParaRPr sz="1800">
              <a:latin typeface="Calibri"/>
              <a:cs typeface="Calibri"/>
            </a:endParaRPr>
          </a:p>
          <a:p>
            <a:pPr marL="12700" marR="139065" indent="237490">
              <a:lnSpc>
                <a:spcPct val="100000"/>
              </a:lnSpc>
              <a:buAutoNum type="arabicPlain"/>
              <a:tabLst>
                <a:tab pos="250190" algn="l"/>
              </a:tabLst>
            </a:pPr>
            <a:r>
              <a:rPr sz="1800" spc="-10" dirty="0">
                <a:latin typeface="Calibri"/>
                <a:cs typeface="Calibri"/>
              </a:rPr>
              <a:t>VAFB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SLC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4E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: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least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usable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site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for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launching</a:t>
            </a:r>
            <a:r>
              <a:rPr sz="1800" spc="-1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SpaceX's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it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has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13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trials,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10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them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successful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03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them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failed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#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77%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rate</a:t>
            </a:r>
            <a:endParaRPr sz="1800">
              <a:latin typeface="Calibri"/>
              <a:cs typeface="Calibri"/>
            </a:endParaRPr>
          </a:p>
          <a:p>
            <a:pPr marL="12700" marR="335280" indent="237490">
              <a:lnSpc>
                <a:spcPct val="100000"/>
              </a:lnSpc>
              <a:buAutoNum type="arabicPlain"/>
              <a:tabLst>
                <a:tab pos="250190" algn="l"/>
              </a:tabLst>
            </a:pPr>
            <a:r>
              <a:rPr sz="1800" spc="-10" dirty="0">
                <a:latin typeface="Calibri"/>
                <a:cs typeface="Calibri"/>
              </a:rPr>
              <a:t>VAFB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SLC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4E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: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moderate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site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terms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launching SpaceX's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it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22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trials,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17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of </a:t>
            </a:r>
            <a:r>
              <a:rPr sz="1800" dirty="0">
                <a:latin typeface="Calibri"/>
                <a:cs typeface="Calibri"/>
              </a:rPr>
              <a:t>them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successful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05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them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failed</a:t>
            </a:r>
            <a:r>
              <a:rPr sz="1800" spc="-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#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77%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rate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73392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Payload</a:t>
            </a:r>
            <a:r>
              <a:rPr spc="-110" dirty="0"/>
              <a:t> </a:t>
            </a:r>
            <a:r>
              <a:rPr spc="-100" dirty="0"/>
              <a:t>vs.</a:t>
            </a:r>
            <a:r>
              <a:rPr spc="-110" dirty="0"/>
              <a:t> </a:t>
            </a:r>
            <a:r>
              <a:rPr spc="-130" dirty="0"/>
              <a:t>Launch</a:t>
            </a:r>
            <a:r>
              <a:rPr spc="-105" dirty="0"/>
              <a:t> </a:t>
            </a:r>
            <a:r>
              <a:rPr spc="-75" dirty="0"/>
              <a:t>Site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8055" y="1456944"/>
            <a:ext cx="11295888" cy="304647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317116" y="4878704"/>
            <a:ext cx="870077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Calibri"/>
                <a:cs typeface="Calibri"/>
              </a:rPr>
              <a:t>According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to</a:t>
            </a:r>
            <a:r>
              <a:rPr sz="1800" b="1" spc="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plot</a:t>
            </a:r>
            <a:r>
              <a:rPr sz="1800" b="1" spc="-10" dirty="0">
                <a:latin typeface="Calibri"/>
                <a:cs typeface="Calibri"/>
              </a:rPr>
              <a:t> above: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there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no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strong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relationship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between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payload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mass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first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stage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return </a:t>
            </a:r>
            <a:r>
              <a:rPr sz="1800" dirty="0">
                <a:latin typeface="Calibri"/>
                <a:cs typeface="Calibri"/>
              </a:rPr>
              <a:t>since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there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approximately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equivalent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numbers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failed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successful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trials.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19</a:t>
            </a:fld>
            <a:endParaRPr spc="4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9714" y="902335"/>
            <a:ext cx="146367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5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12291" y="1815586"/>
            <a:ext cx="2677160" cy="3070225"/>
          </a:xfrm>
          <a:prstGeom prst="rect">
            <a:avLst/>
          </a:prstGeom>
        </p:spPr>
        <p:txBody>
          <a:bodyPr vert="horz" wrap="square" lIns="0" tIns="154940" rIns="0" bIns="0" rtlCol="0">
            <a:spAutoFit/>
          </a:bodyPr>
          <a:lstStyle/>
          <a:p>
            <a:pPr marL="240029" indent="-2273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40029" algn="l"/>
              </a:tabLst>
            </a:pPr>
            <a:r>
              <a:rPr sz="2400" spc="-10" dirty="0">
                <a:latin typeface="Calibri"/>
                <a:cs typeface="Calibri"/>
              </a:rPr>
              <a:t>Executive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Summary</a:t>
            </a:r>
            <a:endParaRPr sz="2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20"/>
              </a:spcBef>
              <a:buFont typeface="Arial MT"/>
              <a:buChar char="•"/>
              <a:tabLst>
                <a:tab pos="240665" algn="l"/>
              </a:tabLst>
            </a:pPr>
            <a:r>
              <a:rPr sz="2400" spc="-10" dirty="0">
                <a:latin typeface="Calibri"/>
                <a:cs typeface="Calibri"/>
              </a:rPr>
              <a:t>Introduction</a:t>
            </a:r>
            <a:endParaRPr sz="2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15"/>
              </a:spcBef>
              <a:buFont typeface="Arial MT"/>
              <a:buChar char="•"/>
              <a:tabLst>
                <a:tab pos="240665" algn="l"/>
              </a:tabLst>
            </a:pPr>
            <a:r>
              <a:rPr sz="2400" spc="-10" dirty="0">
                <a:latin typeface="Calibri"/>
                <a:cs typeface="Calibri"/>
              </a:rPr>
              <a:t>Methodology</a:t>
            </a:r>
            <a:endParaRPr sz="2400">
              <a:latin typeface="Calibri"/>
              <a:cs typeface="Calibri"/>
            </a:endParaRPr>
          </a:p>
          <a:p>
            <a:pPr marL="240029" indent="-227329">
              <a:lnSpc>
                <a:spcPct val="100000"/>
              </a:lnSpc>
              <a:spcBef>
                <a:spcPts val="1105"/>
              </a:spcBef>
              <a:buFont typeface="Arial MT"/>
              <a:buChar char="•"/>
              <a:tabLst>
                <a:tab pos="240029" algn="l"/>
              </a:tabLst>
            </a:pPr>
            <a:r>
              <a:rPr sz="2400" spc="-10" dirty="0">
                <a:latin typeface="Calibri"/>
                <a:cs typeface="Calibri"/>
              </a:rPr>
              <a:t>Results</a:t>
            </a:r>
            <a:endParaRPr sz="2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20"/>
              </a:spcBef>
              <a:buFont typeface="Arial MT"/>
              <a:buChar char="•"/>
              <a:tabLst>
                <a:tab pos="240665" algn="l"/>
              </a:tabLst>
            </a:pPr>
            <a:r>
              <a:rPr sz="2400" spc="-10" dirty="0">
                <a:latin typeface="Calibri"/>
                <a:cs typeface="Calibri"/>
              </a:rPr>
              <a:t>Conclusion</a:t>
            </a:r>
            <a:endParaRPr sz="2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15"/>
              </a:spcBef>
              <a:buFont typeface="Arial MT"/>
              <a:buChar char="•"/>
              <a:tabLst>
                <a:tab pos="240665" algn="l"/>
              </a:tabLst>
            </a:pPr>
            <a:r>
              <a:rPr sz="2400" spc="-10" dirty="0">
                <a:latin typeface="Calibri"/>
                <a:cs typeface="Calibri"/>
              </a:rPr>
              <a:t>Appendix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21096" y="0"/>
            <a:ext cx="6470776" cy="685631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526773" y="6426504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554164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4" dirty="0"/>
              <a:t>Success</a:t>
            </a:r>
            <a:r>
              <a:rPr spc="30" dirty="0"/>
              <a:t> </a:t>
            </a:r>
            <a:r>
              <a:rPr spc="-170" dirty="0"/>
              <a:t>Rate</a:t>
            </a:r>
            <a:r>
              <a:rPr spc="5" dirty="0"/>
              <a:t> </a:t>
            </a:r>
            <a:r>
              <a:rPr spc="-95" dirty="0"/>
              <a:t>vs.</a:t>
            </a:r>
            <a:r>
              <a:rPr spc="5" dirty="0"/>
              <a:t> </a:t>
            </a:r>
            <a:r>
              <a:rPr dirty="0"/>
              <a:t>Orbit</a:t>
            </a:r>
            <a:r>
              <a:rPr spc="25" dirty="0"/>
              <a:t> </a:t>
            </a:r>
            <a:r>
              <a:rPr spc="-155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4775" y="2100072"/>
            <a:ext cx="5867400" cy="341985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317105" y="2604008"/>
            <a:ext cx="4212590" cy="2220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Calibri"/>
                <a:cs typeface="Calibri"/>
              </a:rPr>
              <a:t>According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to the</a:t>
            </a:r>
            <a:r>
              <a:rPr sz="1800" b="1" spc="-1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bar plot</a:t>
            </a:r>
            <a:r>
              <a:rPr sz="1800" b="1" spc="-25" dirty="0">
                <a:latin typeface="Calibri"/>
                <a:cs typeface="Calibri"/>
              </a:rPr>
              <a:t> </a:t>
            </a:r>
            <a:r>
              <a:rPr sz="1800" b="1" spc="-50" dirty="0">
                <a:latin typeface="Calibri"/>
                <a:cs typeface="Calibri"/>
              </a:rPr>
              <a:t>:</a:t>
            </a:r>
            <a:endParaRPr sz="1800">
              <a:latin typeface="Calibri"/>
              <a:cs typeface="Calibri"/>
            </a:endParaRPr>
          </a:p>
          <a:p>
            <a:pPr marL="12700" marR="240665">
              <a:lnSpc>
                <a:spcPct val="100000"/>
              </a:lnSpc>
              <a:spcBef>
                <a:spcPts val="2160"/>
              </a:spcBef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best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orbits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terms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successful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first </a:t>
            </a:r>
            <a:r>
              <a:rPr sz="1800" dirty="0">
                <a:latin typeface="Calibri"/>
                <a:cs typeface="Calibri"/>
              </a:rPr>
              <a:t>stage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returns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['ES-</a:t>
            </a:r>
            <a:r>
              <a:rPr sz="1800" dirty="0">
                <a:latin typeface="Calibri"/>
                <a:cs typeface="Calibri"/>
              </a:rPr>
              <a:t>L1',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'GEO',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HEO,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SSO]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2160"/>
              </a:spcBef>
            </a:pPr>
            <a:r>
              <a:rPr sz="1800" dirty="0">
                <a:latin typeface="Calibri"/>
                <a:cs typeface="Calibri"/>
              </a:rPr>
              <a:t>Where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worst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orbit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'GTO’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,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therefore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we </a:t>
            </a:r>
            <a:r>
              <a:rPr sz="1800" dirty="0">
                <a:latin typeface="Calibri"/>
                <a:cs typeface="Calibri"/>
              </a:rPr>
              <a:t>need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understand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why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it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worst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to </a:t>
            </a:r>
            <a:r>
              <a:rPr sz="1800" dirty="0">
                <a:latin typeface="Calibri"/>
                <a:cs typeface="Calibri"/>
              </a:rPr>
              <a:t>avoid</a:t>
            </a:r>
            <a:r>
              <a:rPr sz="1800" spc="-7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failure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first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stage</a:t>
            </a:r>
            <a:r>
              <a:rPr sz="1800" spc="-7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return.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20</a:t>
            </a:fld>
            <a:endParaRPr spc="4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582104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Flight</a:t>
            </a:r>
            <a:r>
              <a:rPr spc="-50" dirty="0"/>
              <a:t> </a:t>
            </a:r>
            <a:r>
              <a:rPr spc="-90" dirty="0"/>
              <a:t>Number</a:t>
            </a:r>
            <a:r>
              <a:rPr spc="-55" dirty="0"/>
              <a:t> </a:t>
            </a:r>
            <a:r>
              <a:rPr spc="-100" dirty="0"/>
              <a:t>vs.</a:t>
            </a:r>
            <a:r>
              <a:rPr spc="-65" dirty="0"/>
              <a:t> </a:t>
            </a:r>
            <a:r>
              <a:rPr dirty="0"/>
              <a:t>Orbit</a:t>
            </a:r>
            <a:r>
              <a:rPr spc="-50" dirty="0"/>
              <a:t> </a:t>
            </a:r>
            <a:r>
              <a:rPr spc="-130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4419" y="1447800"/>
            <a:ext cx="9906000" cy="30099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69619" y="4817491"/>
            <a:ext cx="86334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We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can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see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that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LEO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orbit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appears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related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number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flights;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on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the </a:t>
            </a:r>
            <a:r>
              <a:rPr sz="1800" dirty="0">
                <a:latin typeface="Calibri"/>
                <a:cs typeface="Calibri"/>
              </a:rPr>
              <a:t>other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hand,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there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seems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no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relationship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between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flight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number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when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GTO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orbit.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21</a:t>
            </a:fld>
            <a:endParaRPr spc="4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453199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Payload</a:t>
            </a:r>
            <a:r>
              <a:rPr spc="-65" dirty="0"/>
              <a:t> </a:t>
            </a:r>
            <a:r>
              <a:rPr spc="-100" dirty="0"/>
              <a:t>vs.</a:t>
            </a:r>
            <a:r>
              <a:rPr spc="-70" dirty="0"/>
              <a:t> </a:t>
            </a:r>
            <a:r>
              <a:rPr dirty="0"/>
              <a:t>Orbit</a:t>
            </a:r>
            <a:r>
              <a:rPr spc="-45" dirty="0"/>
              <a:t> </a:t>
            </a:r>
            <a:r>
              <a:rPr spc="-135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3480" y="1581911"/>
            <a:ext cx="9845040" cy="30099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52829" y="4779721"/>
            <a:ext cx="91319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We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observe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that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Heavy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payloads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have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negative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influence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on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GTO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orbits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positive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on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GTO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and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dirty="0">
                <a:latin typeface="Calibri"/>
                <a:cs typeface="Calibri"/>
              </a:rPr>
              <a:t>Polar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LEO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(ISS)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orbits.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22</a:t>
            </a:fld>
            <a:endParaRPr spc="4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0" dirty="0"/>
              <a:t>Launch</a:t>
            </a:r>
            <a:r>
              <a:rPr spc="-40" dirty="0"/>
              <a:t> </a:t>
            </a:r>
            <a:r>
              <a:rPr spc="-270" dirty="0"/>
              <a:t>Success</a:t>
            </a:r>
            <a:r>
              <a:rPr spc="20" dirty="0"/>
              <a:t> </a:t>
            </a:r>
            <a:r>
              <a:rPr spc="-114" dirty="0"/>
              <a:t>Yearly</a:t>
            </a:r>
            <a:r>
              <a:rPr spc="-30" dirty="0"/>
              <a:t> </a:t>
            </a:r>
            <a:r>
              <a:rPr spc="-95" dirty="0"/>
              <a:t>Trend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1972055"/>
            <a:ext cx="5495544" cy="345795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518654" y="2795396"/>
            <a:ext cx="305181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We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can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observe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that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success </a:t>
            </a:r>
            <a:r>
              <a:rPr sz="1800" dirty="0">
                <a:latin typeface="Calibri"/>
                <a:cs typeface="Calibri"/>
              </a:rPr>
              <a:t>rate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since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2013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kept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increasing </a:t>
            </a:r>
            <a:r>
              <a:rPr sz="1800" dirty="0">
                <a:latin typeface="Calibri"/>
                <a:cs typeface="Calibri"/>
              </a:rPr>
              <a:t>till</a:t>
            </a:r>
            <a:r>
              <a:rPr sz="1800" spc="-1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2020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23</a:t>
            </a:fld>
            <a:endParaRPr spc="4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48627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All</a:t>
            </a:r>
            <a:r>
              <a:rPr spc="-90" dirty="0"/>
              <a:t> </a:t>
            </a:r>
            <a:r>
              <a:rPr spc="-130" dirty="0"/>
              <a:t>Launch</a:t>
            </a:r>
            <a:r>
              <a:rPr spc="-75" dirty="0"/>
              <a:t> </a:t>
            </a:r>
            <a:r>
              <a:rPr spc="-50" dirty="0"/>
              <a:t>Site</a:t>
            </a:r>
            <a:r>
              <a:rPr spc="-80" dirty="0"/>
              <a:t> </a:t>
            </a:r>
            <a:r>
              <a:rPr spc="-204" dirty="0"/>
              <a:t>Names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2076" y="1621536"/>
            <a:ext cx="7307580" cy="319582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12670" y="5070728"/>
            <a:ext cx="67779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As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shown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above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have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4</a:t>
            </a:r>
            <a:r>
              <a:rPr sz="1800" spc="-5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distinct</a:t>
            </a:r>
            <a:r>
              <a:rPr sz="1800" spc="-4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sites</a:t>
            </a:r>
            <a:r>
              <a:rPr sz="1800" spc="-45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for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rockets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launches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listed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the </a:t>
            </a:r>
            <a:r>
              <a:rPr sz="1800" spc="-20" dirty="0">
                <a:latin typeface="Calibri"/>
                <a:cs typeface="Calibri"/>
              </a:rPr>
              <a:t>Table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above.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24</a:t>
            </a:fld>
            <a:endParaRPr spc="4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0" dirty="0"/>
              <a:t>Launch</a:t>
            </a:r>
            <a:r>
              <a:rPr spc="-75" dirty="0"/>
              <a:t> </a:t>
            </a:r>
            <a:r>
              <a:rPr spc="-50" dirty="0"/>
              <a:t>Site</a:t>
            </a:r>
            <a:r>
              <a:rPr spc="-65" dirty="0"/>
              <a:t> </a:t>
            </a:r>
            <a:r>
              <a:rPr spc="-204" dirty="0"/>
              <a:t>Names</a:t>
            </a:r>
            <a:r>
              <a:rPr spc="-45" dirty="0"/>
              <a:t> </a:t>
            </a:r>
            <a:r>
              <a:rPr spc="-55" dirty="0"/>
              <a:t>Begin</a:t>
            </a:r>
            <a:r>
              <a:rPr spc="-65" dirty="0"/>
              <a:t> </a:t>
            </a:r>
            <a:r>
              <a:rPr dirty="0"/>
              <a:t>with</a:t>
            </a:r>
            <a:r>
              <a:rPr spc="-60" dirty="0"/>
              <a:t> </a:t>
            </a:r>
            <a:r>
              <a:rPr spc="-280" dirty="0"/>
              <a:t>'CCA'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8300" y="1452372"/>
            <a:ext cx="8249411" cy="477469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25</a:t>
            </a:fld>
            <a:endParaRPr spc="4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388239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Total</a:t>
            </a:r>
            <a:r>
              <a:rPr spc="-170" dirty="0"/>
              <a:t> </a:t>
            </a:r>
            <a:r>
              <a:rPr spc="-120" dirty="0"/>
              <a:t>Payload</a:t>
            </a:r>
            <a:r>
              <a:rPr spc="-125" dirty="0"/>
              <a:t> </a:t>
            </a:r>
            <a:r>
              <a:rPr spc="-195" dirty="0"/>
              <a:t>Mass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08404" y="2077211"/>
            <a:ext cx="7702296" cy="25146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87398" y="4805298"/>
            <a:ext cx="92697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total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amount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payload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that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moved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outer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space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by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NASA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through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SpaceX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equals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45596</a:t>
            </a:r>
            <a:r>
              <a:rPr sz="1800" spc="-2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Kg</a:t>
            </a:r>
            <a:r>
              <a:rPr sz="1800" spc="-2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which is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equal</a:t>
            </a:r>
            <a:r>
              <a:rPr sz="1800" spc="-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to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50.261</a:t>
            </a:r>
            <a:r>
              <a:rPr sz="1800" spc="-2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Us</a:t>
            </a:r>
            <a:r>
              <a:rPr sz="1800" spc="-3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0A48CA"/>
                </a:solidFill>
                <a:latin typeface="Calibri"/>
                <a:cs typeface="Calibri"/>
              </a:rPr>
              <a:t>ton.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26</a:t>
            </a:fld>
            <a:endParaRPr spc="45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5" dirty="0"/>
              <a:t>Average</a:t>
            </a:r>
            <a:r>
              <a:rPr spc="-90" dirty="0"/>
              <a:t> </a:t>
            </a:r>
            <a:r>
              <a:rPr spc="-114" dirty="0"/>
              <a:t>Payload</a:t>
            </a:r>
            <a:r>
              <a:rPr spc="-45" dirty="0"/>
              <a:t> </a:t>
            </a:r>
            <a:r>
              <a:rPr spc="-204" dirty="0"/>
              <a:t>Mass</a:t>
            </a:r>
            <a:r>
              <a:rPr spc="-40" dirty="0"/>
              <a:t> </a:t>
            </a:r>
            <a:r>
              <a:rPr dirty="0"/>
              <a:t>by</a:t>
            </a:r>
            <a:r>
              <a:rPr spc="-60" dirty="0"/>
              <a:t> </a:t>
            </a:r>
            <a:r>
              <a:rPr dirty="0"/>
              <a:t>F9</a:t>
            </a:r>
            <a:r>
              <a:rPr spc="-65" dirty="0"/>
              <a:t> </a:t>
            </a:r>
            <a:r>
              <a:rPr spc="-20" dirty="0"/>
              <a:t>v1.1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8596" y="1860804"/>
            <a:ext cx="9685020" cy="254355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426844" y="4679137"/>
            <a:ext cx="662050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average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payload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mass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carried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by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booster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version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F9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v1.1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A48CA"/>
                </a:solidFill>
                <a:latin typeface="Calibri"/>
                <a:cs typeface="Calibri"/>
              </a:rPr>
              <a:t>2928</a:t>
            </a:r>
            <a:r>
              <a:rPr sz="1800" spc="-30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0A48CA"/>
                </a:solidFill>
                <a:latin typeface="Calibri"/>
                <a:cs typeface="Calibri"/>
              </a:rPr>
              <a:t>kg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27</a:t>
            </a:fld>
            <a:endParaRPr spc="4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755142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First</a:t>
            </a:r>
            <a:r>
              <a:rPr spc="-170" dirty="0"/>
              <a:t> Successful</a:t>
            </a:r>
            <a:r>
              <a:rPr spc="-80" dirty="0"/>
              <a:t> </a:t>
            </a:r>
            <a:r>
              <a:rPr spc="-75" dirty="0"/>
              <a:t>Ground</a:t>
            </a:r>
            <a:r>
              <a:rPr spc="-125" dirty="0"/>
              <a:t> </a:t>
            </a:r>
            <a:r>
              <a:rPr spc="-50" dirty="0"/>
              <a:t>Landing</a:t>
            </a:r>
            <a:r>
              <a:rPr spc="-120" dirty="0"/>
              <a:t> </a:t>
            </a:r>
            <a:r>
              <a:rPr spc="-50" dirty="0"/>
              <a:t>Date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7255" y="1670304"/>
            <a:ext cx="8534400" cy="220065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850517" y="4103878"/>
            <a:ext cx="582549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Date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8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first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8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r>
              <a:rPr sz="18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on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ground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pad </a:t>
            </a:r>
            <a:r>
              <a:rPr sz="18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was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50" dirty="0">
                <a:solidFill>
                  <a:srgbClr val="0A48CA"/>
                </a:solidFill>
                <a:latin typeface="Microsoft Sans Serif"/>
                <a:cs typeface="Microsoft Sans Serif"/>
              </a:rPr>
              <a:t>22-12-</a:t>
            </a:r>
            <a:r>
              <a:rPr sz="1800" spc="60" dirty="0">
                <a:solidFill>
                  <a:srgbClr val="0A48CA"/>
                </a:solidFill>
                <a:latin typeface="Microsoft Sans Serif"/>
                <a:cs typeface="Microsoft Sans Serif"/>
              </a:rPr>
              <a:t>2015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28</a:t>
            </a:fld>
            <a:endParaRPr spc="4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899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spc="-114" dirty="0"/>
              <a:t>Successful</a:t>
            </a:r>
            <a:r>
              <a:rPr sz="2500" spc="-30" dirty="0"/>
              <a:t> </a:t>
            </a:r>
            <a:r>
              <a:rPr sz="2500" spc="-25" dirty="0"/>
              <a:t>Drone</a:t>
            </a:r>
            <a:r>
              <a:rPr sz="2500" spc="-60" dirty="0"/>
              <a:t> </a:t>
            </a:r>
            <a:r>
              <a:rPr sz="2500" spc="-50" dirty="0"/>
              <a:t>Ship</a:t>
            </a:r>
            <a:r>
              <a:rPr sz="2500" spc="-55" dirty="0"/>
              <a:t> </a:t>
            </a:r>
            <a:r>
              <a:rPr sz="2500" spc="-20" dirty="0"/>
              <a:t>Landing</a:t>
            </a:r>
            <a:r>
              <a:rPr sz="2500" spc="-40" dirty="0"/>
              <a:t> </a:t>
            </a:r>
            <a:r>
              <a:rPr sz="2500" dirty="0"/>
              <a:t>with</a:t>
            </a:r>
            <a:r>
              <a:rPr sz="2500" spc="-45" dirty="0"/>
              <a:t> </a:t>
            </a:r>
            <a:r>
              <a:rPr sz="2500" spc="-85" dirty="0"/>
              <a:t>Payload</a:t>
            </a:r>
            <a:r>
              <a:rPr sz="2500" spc="-55" dirty="0"/>
              <a:t> </a:t>
            </a:r>
            <a:r>
              <a:rPr sz="2500" spc="-35" dirty="0"/>
              <a:t>between</a:t>
            </a:r>
            <a:r>
              <a:rPr sz="2500" spc="-40" dirty="0"/>
              <a:t> </a:t>
            </a:r>
            <a:r>
              <a:rPr sz="2500" spc="110" dirty="0"/>
              <a:t>4000</a:t>
            </a:r>
            <a:r>
              <a:rPr sz="2500" spc="-55" dirty="0"/>
              <a:t> </a:t>
            </a:r>
            <a:r>
              <a:rPr sz="2500" dirty="0"/>
              <a:t>and</a:t>
            </a:r>
            <a:r>
              <a:rPr sz="2500" spc="-65" dirty="0"/>
              <a:t> </a:t>
            </a:r>
            <a:r>
              <a:rPr sz="2500" spc="90" dirty="0"/>
              <a:t>6000</a:t>
            </a:r>
            <a:endParaRPr sz="25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0575" y="1781555"/>
            <a:ext cx="8724900" cy="253288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639570" y="4507738"/>
            <a:ext cx="5974080" cy="14884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85" dirty="0">
                <a:latin typeface="Microsoft Sans Serif"/>
                <a:cs typeface="Microsoft Sans Serif"/>
              </a:rPr>
              <a:t>The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boosters </a:t>
            </a:r>
            <a:r>
              <a:rPr sz="1600" spc="-10" dirty="0">
                <a:latin typeface="Microsoft Sans Serif"/>
                <a:cs typeface="Microsoft Sans Serif"/>
              </a:rPr>
              <a:t>which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have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spc="-85" dirty="0">
                <a:latin typeface="Microsoft Sans Serif"/>
                <a:cs typeface="Microsoft Sans Serif"/>
              </a:rPr>
              <a:t>success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in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drone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ship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landing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with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payload </a:t>
            </a:r>
            <a:r>
              <a:rPr sz="1600" spc="-30" dirty="0">
                <a:latin typeface="Microsoft Sans Serif"/>
                <a:cs typeface="Microsoft Sans Serif"/>
              </a:rPr>
              <a:t>between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65" dirty="0">
                <a:latin typeface="Microsoft Sans Serif"/>
                <a:cs typeface="Microsoft Sans Serif"/>
              </a:rPr>
              <a:t>4000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 </a:t>
            </a:r>
            <a:r>
              <a:rPr sz="1600" spc="65" dirty="0">
                <a:latin typeface="Microsoft Sans Serif"/>
                <a:cs typeface="Microsoft Sans Serif"/>
              </a:rPr>
              <a:t>6000</a:t>
            </a:r>
            <a:r>
              <a:rPr sz="1600" dirty="0">
                <a:latin typeface="Microsoft Sans Serif"/>
                <a:cs typeface="Microsoft Sans Serif"/>
              </a:rPr>
              <a:t> kg </a:t>
            </a:r>
            <a:r>
              <a:rPr sz="1600" spc="-10" dirty="0">
                <a:latin typeface="Microsoft Sans Serif"/>
                <a:cs typeface="Microsoft Sans Serif"/>
              </a:rPr>
              <a:t>are</a:t>
            </a:r>
            <a:r>
              <a:rPr sz="1600" dirty="0">
                <a:latin typeface="Microsoft Sans Serif"/>
                <a:cs typeface="Microsoft Sans Serif"/>
              </a:rPr>
              <a:t> </a:t>
            </a:r>
            <a:r>
              <a:rPr sz="1600" spc="-50" dirty="0">
                <a:latin typeface="Microsoft Sans Serif"/>
                <a:cs typeface="Microsoft Sans Serif"/>
              </a:rPr>
              <a:t>:</a:t>
            </a:r>
            <a:endParaRPr sz="1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F9</a:t>
            </a:r>
            <a:r>
              <a:rPr sz="16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55" dirty="0">
                <a:solidFill>
                  <a:srgbClr val="0A48CA"/>
                </a:solidFill>
                <a:latin typeface="Microsoft Sans Serif"/>
                <a:cs typeface="Microsoft Sans Serif"/>
              </a:rPr>
              <a:t>FT</a:t>
            </a:r>
            <a:r>
              <a:rPr sz="1600" spc="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B1029.1</a:t>
            </a: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F9</a:t>
            </a:r>
            <a:r>
              <a:rPr sz="16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50" dirty="0">
                <a:solidFill>
                  <a:srgbClr val="0A48CA"/>
                </a:solidFill>
                <a:latin typeface="Microsoft Sans Serif"/>
                <a:cs typeface="Microsoft Sans Serif"/>
              </a:rPr>
              <a:t>FT</a:t>
            </a:r>
            <a:r>
              <a:rPr sz="1600" spc="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B1036.1</a:t>
            </a:r>
            <a:endParaRPr sz="16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F9</a:t>
            </a:r>
            <a:r>
              <a:rPr sz="1600" spc="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B4</a:t>
            </a:r>
            <a:r>
              <a:rPr sz="16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B1041.1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29</a:t>
            </a:fld>
            <a:endParaRPr spc="4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579524"/>
            <a:ext cx="10533380" cy="3782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029" marR="5080" indent="-227329" algn="just">
              <a:lnSpc>
                <a:spcPct val="110000"/>
              </a:lnSpc>
              <a:spcBef>
                <a:spcPts val="100"/>
              </a:spcBef>
              <a:buFont typeface="Arial MT"/>
              <a:buChar char="•"/>
              <a:tabLst>
                <a:tab pos="241300" algn="l"/>
              </a:tabLst>
            </a:pP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Today,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9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considered</a:t>
            </a:r>
            <a:r>
              <a:rPr sz="19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on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best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companies</a:t>
            </a:r>
            <a:r>
              <a:rPr sz="1900" spc="1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over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1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world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terms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rockets 	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launches,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due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science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advancements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that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achieved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making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missions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more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affordable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practical,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generally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rockets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companies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offer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cost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of 	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165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dollars,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whereas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offers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same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service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only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62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which 	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considered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huge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savings</a:t>
            </a:r>
            <a:r>
              <a:rPr sz="19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led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organizations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such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NASA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sign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contracts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SpaceX.</a:t>
            </a:r>
            <a:endParaRPr sz="19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endParaRPr sz="19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buClr>
                <a:srgbClr val="292929"/>
              </a:buClr>
              <a:buFont typeface="Arial MT"/>
              <a:buChar char="•"/>
            </a:pPr>
            <a:endParaRPr sz="1900">
              <a:latin typeface="Microsoft Sans Serif"/>
              <a:cs typeface="Microsoft Sans Serif"/>
            </a:endParaRPr>
          </a:p>
          <a:p>
            <a:pPr marL="240029" marR="6985" indent="-227329" algn="just">
              <a:lnSpc>
                <a:spcPct val="110000"/>
              </a:lnSpc>
              <a:buFont typeface="Arial MT"/>
              <a:buChar char="•"/>
              <a:tabLst>
                <a:tab pos="241300" algn="l"/>
              </a:tabLst>
            </a:pP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report,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</a:t>
            </a:r>
            <a:r>
              <a:rPr sz="19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am</a:t>
            </a:r>
            <a:r>
              <a:rPr sz="19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taking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role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scientist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working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19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new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company,</a:t>
            </a:r>
            <a:r>
              <a:rPr sz="1900" spc="1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called 	</a:t>
            </a:r>
            <a:r>
              <a:rPr sz="1900" u="sng" spc="-120" dirty="0">
                <a:solidFill>
                  <a:srgbClr val="0A48CA"/>
                </a:solidFill>
                <a:uFill>
                  <a:solidFill>
                    <a:srgbClr val="0A48CA"/>
                  </a:solidFill>
                </a:uFill>
                <a:latin typeface="Microsoft Sans Serif"/>
                <a:cs typeface="Microsoft Sans Serif"/>
              </a:rPr>
              <a:t>Space</a:t>
            </a:r>
            <a:r>
              <a:rPr sz="1900" u="sng" spc="-120" dirty="0">
                <a:solidFill>
                  <a:srgbClr val="C00000"/>
                </a:solidFill>
                <a:uFill>
                  <a:solidFill>
                    <a:srgbClr val="0A48CA"/>
                  </a:solidFill>
                </a:uFill>
                <a:latin typeface="Microsoft Sans Serif"/>
                <a:cs typeface="Microsoft Sans Serif"/>
              </a:rPr>
              <a:t>Y</a:t>
            </a:r>
            <a:r>
              <a:rPr sz="1900" dirty="0">
                <a:solidFill>
                  <a:srgbClr val="C00000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that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would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like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compete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founded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Billionaire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industrialist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Allon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Musk.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my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job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use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science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instead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science</a:t>
            </a:r>
            <a:r>
              <a:rPr sz="19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discover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possibility</a:t>
            </a:r>
            <a:r>
              <a:rPr sz="19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competing</a:t>
            </a:r>
            <a:r>
              <a:rPr sz="19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 	SpaceX.</a:t>
            </a:r>
            <a:r>
              <a:rPr sz="19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</a:t>
            </a:r>
            <a:r>
              <a:rPr sz="1900" spc="40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am</a:t>
            </a:r>
            <a:r>
              <a:rPr sz="1900" spc="40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doing</a:t>
            </a:r>
            <a:r>
              <a:rPr sz="1900" spc="3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900" spc="4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gathering</a:t>
            </a:r>
            <a:r>
              <a:rPr sz="1900" spc="4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information</a:t>
            </a:r>
            <a:r>
              <a:rPr sz="1900" spc="4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about</a:t>
            </a:r>
            <a:r>
              <a:rPr sz="1900" spc="40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SpaceX,</a:t>
            </a:r>
            <a:r>
              <a:rPr sz="1900" spc="4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performing</a:t>
            </a:r>
            <a:r>
              <a:rPr sz="1900" spc="4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900" spc="4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analytics, 	modeling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ML</a:t>
            </a:r>
            <a:r>
              <a:rPr sz="19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algorithms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9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creating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dashboards</a:t>
            </a:r>
            <a:r>
              <a:rPr sz="19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19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my</a:t>
            </a:r>
            <a:r>
              <a:rPr sz="19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team.</a:t>
            </a:r>
            <a:endParaRPr sz="19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3</a:t>
            </a:fld>
            <a:endParaRPr spc="2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387350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45" dirty="0"/>
              <a:t>Executive</a:t>
            </a:r>
            <a:r>
              <a:rPr spc="-60" dirty="0"/>
              <a:t> </a:t>
            </a:r>
            <a:r>
              <a:rPr spc="-175" dirty="0"/>
              <a:t>Summary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80136"/>
            <a:ext cx="9783445" cy="497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100" spc="-30" dirty="0"/>
              <a:t>Total</a:t>
            </a:r>
            <a:r>
              <a:rPr sz="3100" spc="-114" dirty="0"/>
              <a:t> </a:t>
            </a:r>
            <a:r>
              <a:rPr sz="3100" spc="-55" dirty="0"/>
              <a:t>Number</a:t>
            </a:r>
            <a:r>
              <a:rPr sz="3100" spc="-100" dirty="0"/>
              <a:t> </a:t>
            </a:r>
            <a:r>
              <a:rPr sz="3100" dirty="0"/>
              <a:t>of</a:t>
            </a:r>
            <a:r>
              <a:rPr sz="3100" spc="-110" dirty="0"/>
              <a:t> </a:t>
            </a:r>
            <a:r>
              <a:rPr sz="3100" spc="-140" dirty="0"/>
              <a:t>Successful</a:t>
            </a:r>
            <a:r>
              <a:rPr sz="3100" spc="-65" dirty="0"/>
              <a:t> </a:t>
            </a:r>
            <a:r>
              <a:rPr sz="3100" dirty="0"/>
              <a:t>and</a:t>
            </a:r>
            <a:r>
              <a:rPr sz="3100" spc="-105" dirty="0"/>
              <a:t> </a:t>
            </a:r>
            <a:r>
              <a:rPr sz="3100" spc="-55" dirty="0"/>
              <a:t>Failure</a:t>
            </a:r>
            <a:r>
              <a:rPr sz="3100" spc="-90" dirty="0"/>
              <a:t> </a:t>
            </a:r>
            <a:r>
              <a:rPr sz="3100" spc="-50" dirty="0"/>
              <a:t>Mission</a:t>
            </a:r>
            <a:r>
              <a:rPr sz="3100" spc="-85" dirty="0"/>
              <a:t> </a:t>
            </a:r>
            <a:r>
              <a:rPr sz="3100" spc="-75" dirty="0"/>
              <a:t>Outcomes</a:t>
            </a:r>
            <a:endParaRPr sz="31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1304" y="1586483"/>
            <a:ext cx="7953756" cy="261823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49170" y="4385817"/>
            <a:ext cx="6509384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150" dirty="0">
                <a:latin typeface="Microsoft Sans Serif"/>
                <a:cs typeface="Microsoft Sans Serif"/>
              </a:rPr>
              <a:t>We</a:t>
            </a:r>
            <a:r>
              <a:rPr sz="1600" spc="40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can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65" dirty="0">
                <a:latin typeface="Microsoft Sans Serif"/>
                <a:cs typeface="Microsoft Sans Serif"/>
              </a:rPr>
              <a:t>see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clearly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that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-85" dirty="0">
                <a:latin typeface="Microsoft Sans Serif"/>
                <a:cs typeface="Microsoft Sans Serif"/>
              </a:rPr>
              <a:t>success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rate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of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mission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40" dirty="0">
                <a:latin typeface="Microsoft Sans Serif"/>
                <a:cs typeface="Microsoft Sans Serif"/>
              </a:rPr>
              <a:t>outcomes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is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20" dirty="0">
                <a:latin typeface="Microsoft Sans Serif"/>
                <a:cs typeface="Microsoft Sans Serif"/>
              </a:rPr>
              <a:t> most </a:t>
            </a:r>
            <a:r>
              <a:rPr sz="1600" spc="-10" dirty="0">
                <a:latin typeface="Microsoft Sans Serif"/>
                <a:cs typeface="Microsoft Sans Serif"/>
              </a:rPr>
              <a:t>dominant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50" dirty="0">
                <a:latin typeface="Microsoft Sans Serif"/>
                <a:cs typeface="Microsoft Sans Serif"/>
              </a:rPr>
              <a:t>have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only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70" dirty="0">
                <a:latin typeface="Microsoft Sans Serif"/>
                <a:cs typeface="Microsoft Sans Serif"/>
              </a:rPr>
              <a:t>1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failed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mission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while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we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have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70" dirty="0">
                <a:latin typeface="Microsoft Sans Serif"/>
                <a:cs typeface="Microsoft Sans Serif"/>
              </a:rPr>
              <a:t>99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60" dirty="0">
                <a:latin typeface="Microsoft Sans Serif"/>
                <a:cs typeface="Microsoft Sans Serif"/>
              </a:rPr>
              <a:t>successful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ones.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30</a:t>
            </a:fld>
            <a:endParaRPr spc="4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Boosters</a:t>
            </a:r>
            <a:r>
              <a:rPr spc="-150" dirty="0"/>
              <a:t> </a:t>
            </a:r>
            <a:r>
              <a:rPr spc="-80" dirty="0"/>
              <a:t>Carried</a:t>
            </a:r>
            <a:r>
              <a:rPr spc="-125" dirty="0"/>
              <a:t> </a:t>
            </a:r>
            <a:r>
              <a:rPr spc="-130" dirty="0"/>
              <a:t>Maximum</a:t>
            </a:r>
            <a:r>
              <a:rPr spc="-114" dirty="0"/>
              <a:t> </a:t>
            </a:r>
            <a:r>
              <a:rPr spc="-120" dirty="0"/>
              <a:t>Payload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9744" y="1443227"/>
            <a:ext cx="7010400" cy="511454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269985" y="3237102"/>
            <a:ext cx="3159760" cy="1000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85" dirty="0">
                <a:latin typeface="Microsoft Sans Serif"/>
                <a:cs typeface="Microsoft Sans Serif"/>
              </a:rPr>
              <a:t>The</a:t>
            </a:r>
            <a:r>
              <a:rPr sz="1600" spc="-2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booster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versions </a:t>
            </a:r>
            <a:r>
              <a:rPr sz="1600" dirty="0">
                <a:latin typeface="Microsoft Sans Serif"/>
                <a:cs typeface="Microsoft Sans Serif"/>
              </a:rPr>
              <a:t>that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carry</a:t>
            </a:r>
            <a:r>
              <a:rPr sz="1600" spc="-25" dirty="0">
                <a:latin typeface="Microsoft Sans Serif"/>
                <a:cs typeface="Microsoft Sans Serif"/>
              </a:rPr>
              <a:t> the </a:t>
            </a:r>
            <a:r>
              <a:rPr sz="1600" spc="-65" dirty="0">
                <a:latin typeface="Microsoft Sans Serif"/>
                <a:cs typeface="Microsoft Sans Serif"/>
              </a:rPr>
              <a:t>maximum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payload</a:t>
            </a:r>
            <a:r>
              <a:rPr sz="1600" spc="2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starts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with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F9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B5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1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ranges</a:t>
            </a:r>
            <a:r>
              <a:rPr sz="1600" spc="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from</a:t>
            </a:r>
            <a:r>
              <a:rPr sz="1600" spc="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B1048</a:t>
            </a:r>
            <a:r>
              <a:rPr sz="1600" spc="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up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to </a:t>
            </a:r>
            <a:r>
              <a:rPr sz="1600" spc="-10" dirty="0">
                <a:latin typeface="Microsoft Sans Serif"/>
                <a:cs typeface="Microsoft Sans Serif"/>
              </a:rPr>
              <a:t>B1060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31</a:t>
            </a:fld>
            <a:endParaRPr spc="45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46849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65" dirty="0"/>
              <a:t>2015</a:t>
            </a:r>
            <a:r>
              <a:rPr spc="25" dirty="0"/>
              <a:t> </a:t>
            </a:r>
            <a:r>
              <a:rPr spc="-130" dirty="0"/>
              <a:t>Launch</a:t>
            </a:r>
            <a:r>
              <a:rPr spc="20" dirty="0"/>
              <a:t> </a:t>
            </a:r>
            <a:r>
              <a:rPr spc="-160" dirty="0"/>
              <a:t>Records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61032" y="1566672"/>
            <a:ext cx="7412735" cy="248564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488819" y="4399279"/>
            <a:ext cx="615505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150" dirty="0">
                <a:latin typeface="Microsoft Sans Serif"/>
                <a:cs typeface="Microsoft Sans Serif"/>
              </a:rPr>
              <a:t>We</a:t>
            </a:r>
            <a:r>
              <a:rPr sz="1600" spc="40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have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two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failed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landing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in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65" dirty="0">
                <a:latin typeface="Microsoft Sans Serif"/>
                <a:cs typeface="Microsoft Sans Serif"/>
              </a:rPr>
              <a:t>2015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on a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drone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ship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which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both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in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the </a:t>
            </a:r>
            <a:r>
              <a:rPr sz="1600" spc="-90" dirty="0">
                <a:latin typeface="Microsoft Sans Serif"/>
                <a:cs typeface="Microsoft Sans Serif"/>
              </a:rPr>
              <a:t>same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site,</a:t>
            </a:r>
            <a:r>
              <a:rPr sz="1600" spc="-65" dirty="0">
                <a:latin typeface="Microsoft Sans Serif"/>
                <a:cs typeface="Microsoft Sans Serif"/>
              </a:rPr>
              <a:t> </a:t>
            </a:r>
            <a:r>
              <a:rPr sz="1600" spc="-180" dirty="0">
                <a:latin typeface="Microsoft Sans Serif"/>
                <a:cs typeface="Microsoft Sans Serif"/>
              </a:rPr>
              <a:t>CCAFS</a:t>
            </a:r>
            <a:r>
              <a:rPr sz="1600" spc="70" dirty="0">
                <a:latin typeface="Microsoft Sans Serif"/>
                <a:cs typeface="Microsoft Sans Serif"/>
              </a:rPr>
              <a:t> </a:t>
            </a:r>
            <a:r>
              <a:rPr sz="1600" spc="-110" dirty="0">
                <a:latin typeface="Microsoft Sans Serif"/>
                <a:cs typeface="Microsoft Sans Serif"/>
              </a:rPr>
              <a:t>LC-</a:t>
            </a:r>
            <a:r>
              <a:rPr sz="1600" spc="70" dirty="0">
                <a:latin typeface="Microsoft Sans Serif"/>
                <a:cs typeface="Microsoft Sans Serif"/>
              </a:rPr>
              <a:t>40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with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85" dirty="0">
                <a:latin typeface="Microsoft Sans Serif"/>
                <a:cs typeface="Microsoft Sans Serif"/>
              </a:rPr>
              <a:t>same</a:t>
            </a:r>
            <a:r>
              <a:rPr sz="1600" spc="-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booster</a:t>
            </a:r>
            <a:r>
              <a:rPr sz="1600" spc="15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version</a:t>
            </a:r>
            <a:r>
              <a:rPr sz="1600" dirty="0">
                <a:latin typeface="Microsoft Sans Serif"/>
                <a:cs typeface="Microsoft Sans Serif"/>
              </a:rPr>
              <a:t> F9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20" dirty="0">
                <a:latin typeface="Microsoft Sans Serif"/>
                <a:cs typeface="Microsoft Sans Serif"/>
              </a:rPr>
              <a:t>v1.1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32</a:t>
            </a:fld>
            <a:endParaRPr spc="45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75" dirty="0"/>
              <a:t>Rank</a:t>
            </a:r>
            <a:r>
              <a:rPr sz="2800" spc="-15" dirty="0"/>
              <a:t> </a:t>
            </a:r>
            <a:r>
              <a:rPr sz="2800" spc="-35" dirty="0"/>
              <a:t>Landing</a:t>
            </a:r>
            <a:r>
              <a:rPr sz="2800" spc="-60" dirty="0"/>
              <a:t> </a:t>
            </a:r>
            <a:r>
              <a:rPr sz="2800" spc="-95" dirty="0"/>
              <a:t>Outcomes</a:t>
            </a:r>
            <a:r>
              <a:rPr sz="2800" spc="-45" dirty="0"/>
              <a:t> </a:t>
            </a:r>
            <a:r>
              <a:rPr sz="2800" spc="-80" dirty="0"/>
              <a:t>Between</a:t>
            </a:r>
            <a:r>
              <a:rPr sz="2800" spc="-60" dirty="0"/>
              <a:t> </a:t>
            </a:r>
            <a:r>
              <a:rPr sz="2800" spc="100" dirty="0"/>
              <a:t>2010-</a:t>
            </a:r>
            <a:r>
              <a:rPr sz="2800" spc="80" dirty="0"/>
              <a:t>06-</a:t>
            </a:r>
            <a:r>
              <a:rPr sz="2800" spc="125" dirty="0"/>
              <a:t>04</a:t>
            </a:r>
            <a:r>
              <a:rPr sz="2800" spc="-70" dirty="0"/>
              <a:t> </a:t>
            </a:r>
            <a:r>
              <a:rPr sz="2800" dirty="0"/>
              <a:t>and</a:t>
            </a:r>
            <a:r>
              <a:rPr sz="2800" spc="-50" dirty="0"/>
              <a:t> </a:t>
            </a:r>
            <a:r>
              <a:rPr sz="2800" spc="100" dirty="0"/>
              <a:t>2017-</a:t>
            </a:r>
            <a:r>
              <a:rPr sz="2800" spc="80" dirty="0"/>
              <a:t>03-</a:t>
            </a:r>
            <a:r>
              <a:rPr sz="2800" spc="100" dirty="0"/>
              <a:t>20</a:t>
            </a:r>
            <a:endParaRPr sz="28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04644" y="1680972"/>
            <a:ext cx="8048244" cy="375208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33</a:t>
            </a:fld>
            <a:endParaRPr spc="45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7997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35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525335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Folium</a:t>
            </a:r>
            <a:r>
              <a:rPr spc="-130" dirty="0"/>
              <a:t> </a:t>
            </a:r>
            <a:r>
              <a:rPr spc="-100" dirty="0"/>
              <a:t>Map:</a:t>
            </a:r>
            <a:r>
              <a:rPr spc="-120" dirty="0"/>
              <a:t> </a:t>
            </a:r>
            <a:r>
              <a:rPr spc="-130" dirty="0"/>
              <a:t>Launch</a:t>
            </a:r>
            <a:r>
              <a:rPr spc="-120" dirty="0"/>
              <a:t> </a:t>
            </a:r>
            <a:r>
              <a:rPr spc="-114" dirty="0"/>
              <a:t>Sites.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845819" y="1360932"/>
            <a:ext cx="10841990" cy="3945890"/>
            <a:chOff x="845819" y="1360932"/>
            <a:chExt cx="10841990" cy="394589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5819" y="1360932"/>
              <a:ext cx="8040624" cy="394563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38288" y="1368552"/>
              <a:ext cx="4049267" cy="393801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269619" y="5445963"/>
            <a:ext cx="966279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Microsoft Sans Serif"/>
                <a:cs typeface="Microsoft Sans Serif"/>
              </a:rPr>
              <a:t>All</a:t>
            </a:r>
            <a:r>
              <a:rPr sz="1800" spc="-114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site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locations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are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near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35" dirty="0">
                <a:latin typeface="Microsoft Sans Serif"/>
                <a:cs typeface="Microsoft Sans Serif"/>
              </a:rPr>
              <a:t> coast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and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Equator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line,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120" dirty="0">
                <a:latin typeface="Microsoft Sans Serif"/>
                <a:cs typeface="Microsoft Sans Serif"/>
              </a:rPr>
              <a:t>SpaceX</a:t>
            </a:r>
            <a:r>
              <a:rPr sz="1800" spc="5" dirty="0">
                <a:latin typeface="Microsoft Sans Serif"/>
                <a:cs typeface="Microsoft Sans Serif"/>
              </a:rPr>
              <a:t> </a:t>
            </a:r>
            <a:r>
              <a:rPr sz="1800" spc="-75" dirty="0">
                <a:latin typeface="Microsoft Sans Serif"/>
                <a:cs typeface="Microsoft Sans Serif"/>
              </a:rPr>
              <a:t>focuses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on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locations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that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are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spc="-50" dirty="0">
                <a:latin typeface="Microsoft Sans Serif"/>
                <a:cs typeface="Microsoft Sans Serif"/>
              </a:rPr>
              <a:t>close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to </a:t>
            </a:r>
            <a:r>
              <a:rPr sz="1800" dirty="0">
                <a:latin typeface="Microsoft Sans Serif"/>
                <a:cs typeface="Microsoft Sans Serif"/>
              </a:rPr>
              <a:t>water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and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zeroth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latitude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for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purpose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of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avoiding</a:t>
            </a:r>
            <a:r>
              <a:rPr sz="1800" spc="-45" dirty="0">
                <a:latin typeface="Microsoft Sans Serif"/>
                <a:cs typeface="Microsoft Sans Serif"/>
              </a:rPr>
              <a:t> any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undesired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accidents.</a:t>
            </a: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1800" spc="-105" dirty="0">
                <a:latin typeface="Microsoft Sans Serif"/>
                <a:cs typeface="Microsoft Sans Serif"/>
              </a:rPr>
              <a:t>The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launch</a:t>
            </a:r>
            <a:r>
              <a:rPr sz="1800" spc="-7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sites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are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distributed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in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two</a:t>
            </a:r>
            <a:r>
              <a:rPr sz="1800" spc="-25" dirty="0">
                <a:latin typeface="Microsoft Sans Serif"/>
                <a:cs typeface="Microsoft Sans Serif"/>
              </a:rPr>
              <a:t> states </a:t>
            </a:r>
            <a:r>
              <a:rPr sz="1800" spc="-40" dirty="0">
                <a:latin typeface="Microsoft Sans Serif"/>
                <a:cs typeface="Microsoft Sans Serif"/>
              </a:rPr>
              <a:t>California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and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Florida</a:t>
            </a:r>
            <a:endParaRPr sz="1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Folium</a:t>
            </a:r>
            <a:r>
              <a:rPr spc="-105" dirty="0"/>
              <a:t> </a:t>
            </a:r>
            <a:r>
              <a:rPr spc="-100" dirty="0"/>
              <a:t>Map:</a:t>
            </a:r>
            <a:r>
              <a:rPr spc="-50" dirty="0"/>
              <a:t> </a:t>
            </a:r>
            <a:r>
              <a:rPr spc="-270" dirty="0"/>
              <a:t>Success</a:t>
            </a:r>
            <a:r>
              <a:rPr spc="25" dirty="0"/>
              <a:t> </a:t>
            </a:r>
            <a:r>
              <a:rPr dirty="0"/>
              <a:t>rate</a:t>
            </a:r>
            <a:r>
              <a:rPr spc="-60" dirty="0"/>
              <a:t> </a:t>
            </a:r>
            <a:r>
              <a:rPr dirty="0"/>
              <a:t>for</a:t>
            </a:r>
            <a:r>
              <a:rPr spc="-60" dirty="0"/>
              <a:t> </a:t>
            </a:r>
            <a:r>
              <a:rPr spc="-160" dirty="0"/>
              <a:t>each</a:t>
            </a:r>
            <a:r>
              <a:rPr spc="-45" dirty="0"/>
              <a:t> </a:t>
            </a:r>
            <a:r>
              <a:rPr spc="-80" dirty="0"/>
              <a:t>launch</a:t>
            </a:r>
            <a:r>
              <a:rPr spc="-40" dirty="0"/>
              <a:t> </a:t>
            </a:r>
            <a:r>
              <a:rPr spc="-10" dirty="0"/>
              <a:t>location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19100" y="1516380"/>
            <a:ext cx="6463665" cy="4662170"/>
            <a:chOff x="419100" y="1516380"/>
            <a:chExt cx="6463665" cy="46621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9100" y="1516380"/>
              <a:ext cx="6463284" cy="30556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34711" y="1516380"/>
              <a:ext cx="1947672" cy="133807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19100" y="4536947"/>
              <a:ext cx="6463283" cy="1641347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7261606" y="1861769"/>
            <a:ext cx="3571875" cy="1946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From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color-</a:t>
            </a:r>
            <a:r>
              <a:rPr sz="1800" dirty="0">
                <a:latin typeface="Calibri"/>
                <a:cs typeface="Calibri"/>
              </a:rPr>
              <a:t>labeled</a:t>
            </a:r>
            <a:r>
              <a:rPr sz="1800" spc="-1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markers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in </a:t>
            </a:r>
            <a:r>
              <a:rPr sz="1800" dirty="0">
                <a:latin typeface="Calibri"/>
                <a:cs typeface="Calibri"/>
              </a:rPr>
              <a:t>marker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clusters,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can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easily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identify </a:t>
            </a:r>
            <a:r>
              <a:rPr sz="1800" dirty="0">
                <a:latin typeface="Calibri"/>
                <a:cs typeface="Calibri"/>
              </a:rPr>
              <a:t>which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sites</a:t>
            </a:r>
            <a:r>
              <a:rPr sz="1800" spc="-7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have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relatively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high </a:t>
            </a:r>
            <a:r>
              <a:rPr sz="1800" dirty="0">
                <a:latin typeface="Calibri"/>
                <a:cs typeface="Calibri"/>
              </a:rPr>
              <a:t>success</a:t>
            </a:r>
            <a:r>
              <a:rPr sz="1800" spc="-7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rates.</a:t>
            </a:r>
            <a:endParaRPr sz="1800">
              <a:latin typeface="Calibri"/>
              <a:cs typeface="Calibri"/>
            </a:endParaRPr>
          </a:p>
          <a:p>
            <a:pPr marL="12700" marR="403860">
              <a:lnSpc>
                <a:spcPct val="100000"/>
              </a:lnSpc>
              <a:spcBef>
                <a:spcPts val="2165"/>
              </a:spcBef>
              <a:tabLst>
                <a:tab pos="1354455" algn="l"/>
              </a:tabLst>
            </a:pPr>
            <a:r>
              <a:rPr sz="1800" dirty="0">
                <a:solidFill>
                  <a:srgbClr val="00AF50"/>
                </a:solidFill>
                <a:latin typeface="Calibri"/>
                <a:cs typeface="Calibri"/>
              </a:rPr>
              <a:t>Green</a:t>
            </a:r>
            <a:r>
              <a:rPr sz="1800" spc="-6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Marker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=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00AF50"/>
                </a:solidFill>
                <a:latin typeface="Calibri"/>
                <a:cs typeface="Calibri"/>
              </a:rPr>
              <a:t>Successful</a:t>
            </a:r>
            <a:r>
              <a:rPr sz="1800" spc="-6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Return </a:t>
            </a:r>
            <a:r>
              <a:rPr sz="1800" dirty="0">
                <a:solidFill>
                  <a:srgbClr val="C00000"/>
                </a:solidFill>
                <a:latin typeface="Calibri"/>
                <a:cs typeface="Calibri"/>
              </a:rPr>
              <a:t>Red</a:t>
            </a:r>
            <a:r>
              <a:rPr sz="1800" spc="-5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Marker</a:t>
            </a:r>
            <a:r>
              <a:rPr sz="1800" dirty="0">
                <a:latin typeface="Calibri"/>
                <a:cs typeface="Calibri"/>
              </a:rPr>
              <a:t>	=</a:t>
            </a:r>
            <a:r>
              <a:rPr sz="1800" spc="365" dirty="0"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C00000"/>
                </a:solidFill>
                <a:latin typeface="Calibri"/>
                <a:cs typeface="Calibri"/>
              </a:rPr>
              <a:t>Failed</a:t>
            </a:r>
            <a:r>
              <a:rPr sz="18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Return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36</a:t>
            </a:fld>
            <a:endParaRPr spc="45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Folium</a:t>
            </a:r>
            <a:r>
              <a:rPr spc="-190" dirty="0"/>
              <a:t> </a:t>
            </a:r>
            <a:r>
              <a:rPr spc="-100" dirty="0"/>
              <a:t>Map:</a:t>
            </a:r>
            <a:r>
              <a:rPr spc="-55" dirty="0"/>
              <a:t> </a:t>
            </a:r>
            <a:r>
              <a:rPr spc="-130" dirty="0"/>
              <a:t>Closest</a:t>
            </a:r>
            <a:r>
              <a:rPr spc="-25" dirty="0"/>
              <a:t> </a:t>
            </a:r>
            <a:r>
              <a:rPr spc="-55" dirty="0"/>
              <a:t>Proximities</a:t>
            </a:r>
            <a:r>
              <a:rPr spc="-25" dirty="0"/>
              <a:t> </a:t>
            </a:r>
            <a:r>
              <a:rPr spc="60" dirty="0"/>
              <a:t>to</a:t>
            </a:r>
            <a:r>
              <a:rPr spc="-40" dirty="0"/>
              <a:t> </a:t>
            </a:r>
            <a:r>
              <a:rPr spc="-415" dirty="0"/>
              <a:t>CCAFS</a:t>
            </a:r>
            <a:r>
              <a:rPr spc="130" dirty="0"/>
              <a:t> </a:t>
            </a:r>
            <a:r>
              <a:rPr spc="-235" dirty="0"/>
              <a:t>LC-</a:t>
            </a:r>
            <a:r>
              <a:rPr spc="135" dirty="0"/>
              <a:t>40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37632" y="1530096"/>
            <a:ext cx="4916423" cy="268528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9536" y="1530096"/>
            <a:ext cx="4152900" cy="268528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93291" y="4922520"/>
            <a:ext cx="2904744" cy="132435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839461" y="4413250"/>
            <a:ext cx="5859780" cy="1579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we</a:t>
            </a:r>
            <a:r>
              <a:rPr sz="18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calculated</a:t>
            </a:r>
            <a:r>
              <a:rPr sz="18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8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distances</a:t>
            </a:r>
            <a:r>
              <a:rPr sz="18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spc="-30" dirty="0">
                <a:solidFill>
                  <a:srgbClr val="0A48CA"/>
                </a:solidFill>
                <a:latin typeface="Microsoft Sans Serif"/>
                <a:cs typeface="Microsoft Sans Serif"/>
              </a:rPr>
              <a:t>between</a:t>
            </a:r>
            <a:r>
              <a:rPr sz="18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the</a:t>
            </a:r>
            <a:r>
              <a:rPr sz="18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launch</a:t>
            </a:r>
            <a:r>
              <a:rPr sz="18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site</a:t>
            </a:r>
            <a:r>
              <a:rPr sz="18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spc="-145" dirty="0">
                <a:solidFill>
                  <a:srgbClr val="0A48CA"/>
                </a:solidFill>
                <a:latin typeface="Microsoft Sans Serif"/>
                <a:cs typeface="Microsoft Sans Serif"/>
              </a:rPr>
              <a:t>(CCAFS </a:t>
            </a:r>
            <a:r>
              <a:rPr sz="1800" spc="-130" dirty="0">
                <a:solidFill>
                  <a:srgbClr val="0A48CA"/>
                </a:solidFill>
                <a:latin typeface="Microsoft Sans Serif"/>
                <a:cs typeface="Microsoft Sans Serif"/>
              </a:rPr>
              <a:t>LC-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40)</a:t>
            </a:r>
            <a:r>
              <a:rPr sz="1800" spc="8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to</a:t>
            </a:r>
            <a:r>
              <a:rPr sz="1800" spc="9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0A48CA"/>
                </a:solidFill>
                <a:latin typeface="Microsoft Sans Serif"/>
                <a:cs typeface="Microsoft Sans Serif"/>
              </a:rPr>
              <a:t>its</a:t>
            </a:r>
            <a:r>
              <a:rPr sz="1800" spc="1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proximities</a:t>
            </a:r>
            <a:endParaRPr sz="1800">
              <a:latin typeface="Microsoft Sans Serif"/>
              <a:cs typeface="Microsoft Sans Serif"/>
            </a:endParaRPr>
          </a:p>
          <a:p>
            <a:pPr marL="116839" marR="2479040">
              <a:lnSpc>
                <a:spcPct val="100000"/>
              </a:lnSpc>
              <a:spcBef>
                <a:spcPts val="1425"/>
              </a:spcBef>
            </a:pPr>
            <a:r>
              <a:rPr sz="1800" spc="-25" dirty="0">
                <a:latin typeface="Microsoft Sans Serif"/>
                <a:cs typeface="Microsoft Sans Serif"/>
              </a:rPr>
              <a:t>Orlando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City</a:t>
            </a:r>
            <a:r>
              <a:rPr sz="1800" spc="30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Distance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Calibri"/>
                <a:cs typeface="Calibri"/>
              </a:rPr>
              <a:t>≈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78.8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spc="-70" dirty="0">
                <a:latin typeface="Microsoft Sans Serif"/>
                <a:cs typeface="Microsoft Sans Serif"/>
              </a:rPr>
              <a:t>Km, </a:t>
            </a:r>
            <a:r>
              <a:rPr sz="1800" spc="-50" dirty="0">
                <a:latin typeface="Microsoft Sans Serif"/>
                <a:cs typeface="Microsoft Sans Serif"/>
              </a:rPr>
              <a:t>Coastline</a:t>
            </a:r>
            <a:r>
              <a:rPr sz="1800" spc="35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Distance</a:t>
            </a:r>
            <a:r>
              <a:rPr sz="1800" spc="3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Calibri"/>
                <a:cs typeface="Calibri"/>
              </a:rPr>
              <a:t>≈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0.97</a:t>
            </a:r>
            <a:r>
              <a:rPr sz="1800" spc="2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Km, </a:t>
            </a:r>
            <a:r>
              <a:rPr sz="1800" spc="-40" dirty="0">
                <a:latin typeface="Microsoft Sans Serif"/>
                <a:cs typeface="Microsoft Sans Serif"/>
              </a:rPr>
              <a:t>Highway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Distance </a:t>
            </a:r>
            <a:r>
              <a:rPr sz="1800" dirty="0">
                <a:latin typeface="Calibri"/>
                <a:cs typeface="Calibri"/>
              </a:rPr>
              <a:t>≈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0.95Km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37</a:t>
            </a:fld>
            <a:endParaRPr spc="45" dirty="0"/>
          </a:p>
        </p:txBody>
      </p:sp>
      <p:sp>
        <p:nvSpPr>
          <p:cNvPr id="7" name="object 7"/>
          <p:cNvSpPr txBox="1"/>
          <p:nvPr/>
        </p:nvSpPr>
        <p:spPr>
          <a:xfrm>
            <a:off x="1473453" y="4413250"/>
            <a:ext cx="22072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Proximities </a:t>
            </a:r>
            <a:r>
              <a:rPr sz="18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Cordinates</a:t>
            </a:r>
            <a:endParaRPr sz="1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39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1667" y="498805"/>
            <a:ext cx="914781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95" dirty="0"/>
              <a:t>Dashboard:</a:t>
            </a:r>
            <a:r>
              <a:rPr spc="-45" dirty="0"/>
              <a:t> </a:t>
            </a:r>
            <a:r>
              <a:rPr spc="-130" dirty="0"/>
              <a:t>Launch</a:t>
            </a:r>
            <a:r>
              <a:rPr spc="-55" dirty="0"/>
              <a:t> </a:t>
            </a:r>
            <a:r>
              <a:rPr spc="-180" dirty="0"/>
              <a:t>success</a:t>
            </a:r>
            <a:r>
              <a:rPr spc="-45" dirty="0"/>
              <a:t> </a:t>
            </a:r>
            <a:r>
              <a:rPr dirty="0"/>
              <a:t>count</a:t>
            </a:r>
            <a:r>
              <a:rPr spc="-65" dirty="0"/>
              <a:t> </a:t>
            </a:r>
            <a:r>
              <a:rPr dirty="0"/>
              <a:t>for</a:t>
            </a:r>
            <a:r>
              <a:rPr spc="-65" dirty="0"/>
              <a:t> </a:t>
            </a:r>
            <a:r>
              <a:rPr dirty="0"/>
              <a:t>all</a:t>
            </a:r>
            <a:r>
              <a:rPr spc="-70" dirty="0"/>
              <a:t> </a:t>
            </a:r>
            <a:r>
              <a:rPr spc="-40" dirty="0"/>
              <a:t>sites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1119" y="1429511"/>
            <a:ext cx="9488424" cy="358902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420494" y="5070094"/>
            <a:ext cx="8868410" cy="1216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5" dirty="0">
                <a:latin typeface="Microsoft Sans Serif"/>
                <a:cs typeface="Microsoft Sans Serif"/>
              </a:rPr>
              <a:t>The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graph</a:t>
            </a:r>
            <a:r>
              <a:rPr sz="1800" spc="-70" dirty="0">
                <a:latin typeface="Microsoft Sans Serif"/>
                <a:cs typeface="Microsoft Sans Serif"/>
              </a:rPr>
              <a:t> </a:t>
            </a:r>
            <a:r>
              <a:rPr sz="1800" spc="-60" dirty="0">
                <a:latin typeface="Microsoft Sans Serif"/>
                <a:cs typeface="Microsoft Sans Serif"/>
              </a:rPr>
              <a:t>shows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100" dirty="0">
                <a:latin typeface="Microsoft Sans Serif"/>
                <a:cs typeface="Microsoft Sans Serif"/>
              </a:rPr>
              <a:t>success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35" dirty="0">
                <a:latin typeface="Microsoft Sans Serif"/>
                <a:cs typeface="Microsoft Sans Serif"/>
              </a:rPr>
              <a:t>percentage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for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50" dirty="0">
                <a:latin typeface="Microsoft Sans Serif"/>
                <a:cs typeface="Microsoft Sans Serif"/>
              </a:rPr>
              <a:t>every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single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site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in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terms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of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first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stage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return:</a:t>
            </a: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0"/>
              </a:spcBef>
            </a:pPr>
            <a:endParaRPr sz="18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400" spc="-75" dirty="0">
                <a:latin typeface="Microsoft Sans Serif"/>
                <a:cs typeface="Microsoft Sans Serif"/>
              </a:rPr>
              <a:t>The</a:t>
            </a:r>
            <a:r>
              <a:rPr sz="1400" spc="-2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best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site</a:t>
            </a:r>
            <a:r>
              <a:rPr sz="1400" spc="2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is</a:t>
            </a:r>
            <a:r>
              <a:rPr sz="1400" spc="20" dirty="0">
                <a:latin typeface="Microsoft Sans Serif"/>
                <a:cs typeface="Microsoft Sans Serif"/>
              </a:rPr>
              <a:t> </a:t>
            </a:r>
            <a:r>
              <a:rPr sz="1400" spc="-175" dirty="0">
                <a:latin typeface="Microsoft Sans Serif"/>
                <a:cs typeface="Microsoft Sans Serif"/>
              </a:rPr>
              <a:t>KSC</a:t>
            </a:r>
            <a:r>
              <a:rPr sz="1400" spc="45" dirty="0">
                <a:latin typeface="Microsoft Sans Serif"/>
                <a:cs typeface="Microsoft Sans Serif"/>
              </a:rPr>
              <a:t> </a:t>
            </a:r>
            <a:r>
              <a:rPr sz="1400" spc="-95" dirty="0">
                <a:latin typeface="Microsoft Sans Serif"/>
                <a:cs typeface="Microsoft Sans Serif"/>
              </a:rPr>
              <a:t>LC-</a:t>
            </a:r>
            <a:r>
              <a:rPr sz="1400" dirty="0">
                <a:latin typeface="Microsoft Sans Serif"/>
                <a:cs typeface="Microsoft Sans Serif"/>
              </a:rPr>
              <a:t>39A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with</a:t>
            </a:r>
            <a:r>
              <a:rPr sz="1400" spc="1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41.7%.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of</a:t>
            </a:r>
            <a:r>
              <a:rPr sz="1400" spc="2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total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-65" dirty="0">
                <a:latin typeface="Microsoft Sans Serif"/>
                <a:cs typeface="Microsoft Sans Serif"/>
              </a:rPr>
              <a:t>successful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rocket</a:t>
            </a:r>
            <a:r>
              <a:rPr sz="1400" spc="25" dirty="0">
                <a:latin typeface="Microsoft Sans Serif"/>
                <a:cs typeface="Microsoft Sans Serif"/>
              </a:rPr>
              <a:t> </a:t>
            </a:r>
            <a:r>
              <a:rPr sz="1400" spc="-35" dirty="0">
                <a:latin typeface="Microsoft Sans Serif"/>
                <a:cs typeface="Microsoft Sans Serif"/>
              </a:rPr>
              <a:t>launch</a:t>
            </a:r>
            <a:r>
              <a:rPr sz="1400" spc="10" dirty="0">
                <a:latin typeface="Microsoft Sans Serif"/>
                <a:cs typeface="Microsoft Sans Serif"/>
              </a:rPr>
              <a:t> </a:t>
            </a:r>
            <a:r>
              <a:rPr sz="1400" spc="-20" dirty="0">
                <a:latin typeface="Microsoft Sans Serif"/>
                <a:cs typeface="Microsoft Sans Serif"/>
              </a:rPr>
              <a:t>among</a:t>
            </a:r>
            <a:r>
              <a:rPr sz="1400" spc="1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all</a:t>
            </a:r>
            <a:r>
              <a:rPr sz="1400" spc="25" dirty="0">
                <a:latin typeface="Microsoft Sans Serif"/>
                <a:cs typeface="Microsoft Sans Serif"/>
              </a:rPr>
              <a:t> </a:t>
            </a:r>
            <a:r>
              <a:rPr sz="1400" spc="-10" dirty="0">
                <a:latin typeface="Microsoft Sans Serif"/>
                <a:cs typeface="Microsoft Sans Serif"/>
              </a:rPr>
              <a:t>sites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80"/>
              </a:spcBef>
              <a:buFont typeface="Arial MT"/>
              <a:buChar char="•"/>
            </a:pPr>
            <a:endParaRPr sz="14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299085" algn="l"/>
              </a:tabLst>
            </a:pPr>
            <a:r>
              <a:rPr sz="1400" spc="-75" dirty="0">
                <a:latin typeface="Microsoft Sans Serif"/>
                <a:cs typeface="Microsoft Sans Serif"/>
              </a:rPr>
              <a:t>The</a:t>
            </a:r>
            <a:r>
              <a:rPr sz="1400" spc="-20" dirty="0">
                <a:latin typeface="Microsoft Sans Serif"/>
                <a:cs typeface="Microsoft Sans Serif"/>
              </a:rPr>
              <a:t> least</a:t>
            </a:r>
            <a:r>
              <a:rPr sz="1400" dirty="0">
                <a:latin typeface="Microsoft Sans Serif"/>
                <a:cs typeface="Microsoft Sans Serif"/>
              </a:rPr>
              <a:t> site</a:t>
            </a:r>
            <a:r>
              <a:rPr sz="1400" spc="2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for</a:t>
            </a:r>
            <a:r>
              <a:rPr sz="1400" spc="15" dirty="0">
                <a:latin typeface="Microsoft Sans Serif"/>
                <a:cs typeface="Microsoft Sans Serif"/>
              </a:rPr>
              <a:t> </a:t>
            </a:r>
            <a:r>
              <a:rPr sz="1400" spc="-65" dirty="0">
                <a:latin typeface="Microsoft Sans Serif"/>
                <a:cs typeface="Microsoft Sans Serif"/>
              </a:rPr>
              <a:t>successful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rocket</a:t>
            </a:r>
            <a:r>
              <a:rPr sz="1400" spc="20" dirty="0">
                <a:latin typeface="Microsoft Sans Serif"/>
                <a:cs typeface="Microsoft Sans Serif"/>
              </a:rPr>
              <a:t> </a:t>
            </a:r>
            <a:r>
              <a:rPr sz="1400" spc="-40" dirty="0">
                <a:latin typeface="Microsoft Sans Serif"/>
                <a:cs typeface="Microsoft Sans Serif"/>
              </a:rPr>
              <a:t>launch: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-165" dirty="0">
                <a:latin typeface="Microsoft Sans Serif"/>
                <a:cs typeface="Microsoft Sans Serif"/>
              </a:rPr>
              <a:t>CCAFS</a:t>
            </a:r>
            <a:r>
              <a:rPr sz="1400" spc="30" dirty="0">
                <a:latin typeface="Microsoft Sans Serif"/>
                <a:cs typeface="Microsoft Sans Serif"/>
              </a:rPr>
              <a:t> </a:t>
            </a:r>
            <a:r>
              <a:rPr sz="1400" spc="-120" dirty="0">
                <a:latin typeface="Microsoft Sans Serif"/>
                <a:cs typeface="Microsoft Sans Serif"/>
              </a:rPr>
              <a:t>SLC-</a:t>
            </a:r>
            <a:r>
              <a:rPr sz="1400" spc="65" dirty="0">
                <a:latin typeface="Microsoft Sans Serif"/>
                <a:cs typeface="Microsoft Sans Serif"/>
              </a:rPr>
              <a:t>40</a:t>
            </a:r>
            <a:r>
              <a:rPr sz="1400" dirty="0">
                <a:latin typeface="Microsoft Sans Serif"/>
                <a:cs typeface="Microsoft Sans Serif"/>
              </a:rPr>
              <a:t> with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-10" dirty="0">
                <a:latin typeface="Microsoft Sans Serif"/>
                <a:cs typeface="Microsoft Sans Serif"/>
              </a:rPr>
              <a:t>only12.5%.</a:t>
            </a:r>
            <a:endParaRPr sz="1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Introduction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4</a:t>
            </a:fld>
            <a:endParaRPr spc="20" dirty="0"/>
          </a:p>
        </p:txBody>
      </p:sp>
      <p:sp>
        <p:nvSpPr>
          <p:cNvPr id="3" name="object 3"/>
          <p:cNvSpPr txBox="1"/>
          <p:nvPr/>
        </p:nvSpPr>
        <p:spPr>
          <a:xfrm>
            <a:off x="852932" y="1405585"/>
            <a:ext cx="10527030" cy="3754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39395" marR="5715" indent="-226695" algn="just">
              <a:lnSpc>
                <a:spcPct val="100000"/>
              </a:lnSpc>
              <a:spcBef>
                <a:spcPts val="95"/>
              </a:spcBef>
              <a:buFont typeface="Arial MT"/>
              <a:buChar char="•"/>
              <a:tabLst>
                <a:tab pos="241300" algn="l"/>
              </a:tabLst>
            </a:pP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Since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1957,</a:t>
            </a:r>
            <a:r>
              <a:rPr sz="1900" spc="2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countries</a:t>
            </a:r>
            <a:r>
              <a:rPr sz="1900" spc="2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around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25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world</a:t>
            </a:r>
            <a:r>
              <a:rPr sz="1900" spc="2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competing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2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expand</a:t>
            </a:r>
            <a:r>
              <a:rPr sz="1900" spc="2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beyond</a:t>
            </a:r>
            <a:r>
              <a:rPr sz="1900" spc="2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Earth,</a:t>
            </a:r>
            <a:r>
              <a:rPr sz="1900" spc="2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whether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through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satellites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or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exploration,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these</a:t>
            </a:r>
            <a:r>
              <a:rPr sz="19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missions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require</a:t>
            </a:r>
            <a:r>
              <a:rPr sz="19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huge</a:t>
            </a:r>
            <a:r>
              <a:rPr sz="19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amounts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money 	where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one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costs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average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165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dollars,</a:t>
            </a:r>
            <a:r>
              <a:rPr sz="19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company</a:t>
            </a:r>
            <a:r>
              <a:rPr sz="19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like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X 	changes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equation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reducing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9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amount</a:t>
            </a:r>
            <a:r>
              <a:rPr sz="19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money</a:t>
            </a:r>
            <a:r>
              <a:rPr sz="19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massively</a:t>
            </a:r>
            <a:r>
              <a:rPr sz="19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only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60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9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</a:t>
            </a:r>
            <a:r>
              <a:rPr sz="19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due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its</a:t>
            </a:r>
            <a:r>
              <a:rPr sz="19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unique</a:t>
            </a:r>
            <a:r>
              <a:rPr sz="19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9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advanced</a:t>
            </a:r>
            <a:r>
              <a:rPr sz="19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technologies</a:t>
            </a:r>
            <a:r>
              <a:rPr sz="19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returning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first</a:t>
            </a:r>
            <a:r>
              <a:rPr sz="19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</a:t>
            </a:r>
            <a:r>
              <a:rPr sz="19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structure.</a:t>
            </a:r>
            <a:endParaRPr sz="19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125"/>
              </a:spcBef>
              <a:buClr>
                <a:srgbClr val="292929"/>
              </a:buClr>
              <a:buFont typeface="Arial MT"/>
              <a:buChar char="•"/>
            </a:pPr>
            <a:endParaRPr sz="1900">
              <a:latin typeface="Microsoft Sans Serif"/>
              <a:cs typeface="Microsoft Sans Serif"/>
            </a:endParaRPr>
          </a:p>
          <a:p>
            <a:pPr marL="240029" marR="5080" indent="-227329" algn="just">
              <a:lnSpc>
                <a:spcPct val="100000"/>
              </a:lnSpc>
              <a:buFont typeface="Arial MT"/>
              <a:buChar char="•"/>
              <a:tabLst>
                <a:tab pos="241300" algn="l"/>
              </a:tabLst>
            </a:pP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mentioned</a:t>
            </a:r>
            <a:r>
              <a:rPr sz="19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above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one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key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factor</a:t>
            </a:r>
            <a:r>
              <a:rPr sz="19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SpaceX’s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9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race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9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first</a:t>
            </a:r>
            <a:r>
              <a:rPr sz="19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rockets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return</a:t>
            </a:r>
            <a:r>
              <a:rPr sz="1900" spc="1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through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safe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landing,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point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9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will</a:t>
            </a:r>
            <a:r>
              <a:rPr sz="1900" spc="1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discover</a:t>
            </a:r>
            <a:r>
              <a:rPr sz="1900" spc="1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together</a:t>
            </a:r>
            <a:r>
              <a:rPr sz="1900" spc="1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what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19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 	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main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attributes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or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variables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that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control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these </a:t>
            </a:r>
            <a:r>
              <a:rPr sz="19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landings,</a:t>
            </a:r>
            <a:r>
              <a:rPr sz="19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through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asking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questions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about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nature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process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,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mass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9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rocket,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location,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9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orbit,</a:t>
            </a:r>
            <a:r>
              <a:rPr sz="19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and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more</a:t>
            </a:r>
            <a:r>
              <a:rPr sz="1900" spc="3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3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analyzing</a:t>
            </a:r>
            <a:r>
              <a:rPr sz="1900" spc="3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900" spc="3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visualizing</a:t>
            </a:r>
            <a:r>
              <a:rPr sz="1900" spc="3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these</a:t>
            </a:r>
            <a:r>
              <a:rPr sz="1900" spc="3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information</a:t>
            </a:r>
            <a:r>
              <a:rPr sz="1900" spc="3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through</a:t>
            </a:r>
            <a:r>
              <a:rPr sz="1900" spc="3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900" spc="3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900" spc="3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science</a:t>
            </a:r>
            <a:r>
              <a:rPr sz="1900" spc="3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methodology 	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provided</a:t>
            </a:r>
            <a:r>
              <a:rPr sz="19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9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9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IBM.</a:t>
            </a:r>
            <a:endParaRPr sz="19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40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00" dirty="0"/>
              <a:t>Dashboard:</a:t>
            </a:r>
            <a:r>
              <a:rPr sz="4000" spc="-170" dirty="0"/>
              <a:t> </a:t>
            </a:r>
            <a:r>
              <a:rPr sz="4000" spc="-125" dirty="0"/>
              <a:t>Launch</a:t>
            </a:r>
            <a:r>
              <a:rPr sz="4000" spc="35" dirty="0"/>
              <a:t> </a:t>
            </a:r>
            <a:r>
              <a:rPr sz="4000" spc="-210" dirty="0"/>
              <a:t>success</a:t>
            </a:r>
            <a:r>
              <a:rPr sz="4000" spc="35" dirty="0"/>
              <a:t> </a:t>
            </a:r>
            <a:r>
              <a:rPr sz="4000" dirty="0"/>
              <a:t>for</a:t>
            </a:r>
            <a:r>
              <a:rPr sz="4000" spc="25" dirty="0"/>
              <a:t> </a:t>
            </a:r>
            <a:r>
              <a:rPr sz="4000" spc="-495" dirty="0"/>
              <a:t>KSC</a:t>
            </a:r>
            <a:r>
              <a:rPr sz="4000" spc="150" dirty="0"/>
              <a:t> </a:t>
            </a:r>
            <a:r>
              <a:rPr sz="4000" spc="-385" dirty="0"/>
              <a:t>LC</a:t>
            </a:r>
            <a:r>
              <a:rPr sz="4000" spc="120" dirty="0"/>
              <a:t> </a:t>
            </a:r>
            <a:r>
              <a:rPr sz="4000" spc="-25" dirty="0"/>
              <a:t>39A</a:t>
            </a:r>
            <a:endParaRPr sz="4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4711" y="1412747"/>
            <a:ext cx="9944100" cy="356006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64741" y="5150866"/>
            <a:ext cx="4178935" cy="11569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Microsoft Sans Serif"/>
                <a:cs typeface="Microsoft Sans Serif"/>
              </a:rPr>
              <a:t>Total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125" dirty="0">
                <a:latin typeface="Microsoft Sans Serif"/>
                <a:cs typeface="Microsoft Sans Serif"/>
              </a:rPr>
              <a:t>Success</a:t>
            </a:r>
            <a:r>
              <a:rPr sz="1800" spc="5" dirty="0">
                <a:latin typeface="Microsoft Sans Serif"/>
                <a:cs typeface="Microsoft Sans Serif"/>
              </a:rPr>
              <a:t> </a:t>
            </a:r>
            <a:r>
              <a:rPr sz="1800" spc="-90" dirty="0">
                <a:latin typeface="Microsoft Sans Serif"/>
                <a:cs typeface="Microsoft Sans Serif"/>
              </a:rPr>
              <a:t>Launches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for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site</a:t>
            </a:r>
            <a:r>
              <a:rPr sz="1800" spc="40" dirty="0">
                <a:latin typeface="Microsoft Sans Serif"/>
                <a:cs typeface="Microsoft Sans Serif"/>
              </a:rPr>
              <a:t> </a:t>
            </a:r>
            <a:r>
              <a:rPr sz="1800" spc="-229" dirty="0">
                <a:latin typeface="Microsoft Sans Serif"/>
                <a:cs typeface="Microsoft Sans Serif"/>
              </a:rPr>
              <a:t>KSC</a:t>
            </a:r>
            <a:r>
              <a:rPr sz="1800" spc="65" dirty="0">
                <a:latin typeface="Microsoft Sans Serif"/>
                <a:cs typeface="Microsoft Sans Serif"/>
              </a:rPr>
              <a:t> </a:t>
            </a:r>
            <a:r>
              <a:rPr sz="1800" spc="-130" dirty="0">
                <a:latin typeface="Microsoft Sans Serif"/>
                <a:cs typeface="Microsoft Sans Serif"/>
              </a:rPr>
              <a:t>LC-</a:t>
            </a:r>
            <a:r>
              <a:rPr sz="1800" spc="55" dirty="0">
                <a:latin typeface="Microsoft Sans Serif"/>
                <a:cs typeface="Microsoft Sans Serif"/>
              </a:rPr>
              <a:t>39</a:t>
            </a:r>
            <a:endParaRPr sz="18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spcBef>
                <a:spcPts val="1705"/>
              </a:spcBef>
              <a:buFont typeface="Arial MT"/>
              <a:buChar char="•"/>
              <a:tabLst>
                <a:tab pos="299085" algn="l"/>
              </a:tabLst>
            </a:pPr>
            <a:r>
              <a:rPr sz="1400" spc="-180" dirty="0">
                <a:latin typeface="Microsoft Sans Serif"/>
                <a:cs typeface="Microsoft Sans Serif"/>
              </a:rPr>
              <a:t>KSC</a:t>
            </a:r>
            <a:r>
              <a:rPr sz="1400" spc="90" dirty="0">
                <a:latin typeface="Microsoft Sans Serif"/>
                <a:cs typeface="Microsoft Sans Serif"/>
              </a:rPr>
              <a:t> </a:t>
            </a:r>
            <a:r>
              <a:rPr sz="1400" spc="-95" dirty="0">
                <a:latin typeface="Microsoft Sans Serif"/>
                <a:cs typeface="Microsoft Sans Serif"/>
              </a:rPr>
              <a:t>LC-</a:t>
            </a:r>
            <a:r>
              <a:rPr sz="1400" dirty="0">
                <a:latin typeface="Microsoft Sans Serif"/>
                <a:cs typeface="Microsoft Sans Serif"/>
              </a:rPr>
              <a:t>39A</a:t>
            </a:r>
            <a:r>
              <a:rPr sz="1400" spc="10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with</a:t>
            </a:r>
            <a:r>
              <a:rPr sz="1400" spc="9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76.9%</a:t>
            </a:r>
            <a:r>
              <a:rPr sz="1400" spc="100" dirty="0">
                <a:latin typeface="Microsoft Sans Serif"/>
                <a:cs typeface="Microsoft Sans Serif"/>
              </a:rPr>
              <a:t> </a:t>
            </a:r>
            <a:r>
              <a:rPr sz="1400" spc="-65" dirty="0">
                <a:latin typeface="Microsoft Sans Serif"/>
                <a:cs typeface="Microsoft Sans Serif"/>
              </a:rPr>
              <a:t>successful</a:t>
            </a:r>
            <a:r>
              <a:rPr sz="1400" spc="80" dirty="0">
                <a:latin typeface="Microsoft Sans Serif"/>
                <a:cs typeface="Microsoft Sans Serif"/>
              </a:rPr>
              <a:t> </a:t>
            </a:r>
            <a:r>
              <a:rPr sz="1400" spc="-10" dirty="0">
                <a:latin typeface="Microsoft Sans Serif"/>
                <a:cs typeface="Microsoft Sans Serif"/>
              </a:rPr>
              <a:t>missions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95"/>
              </a:spcBef>
              <a:buFont typeface="Arial MT"/>
              <a:buChar char="•"/>
            </a:pPr>
            <a:endParaRPr sz="1400">
              <a:latin typeface="Microsoft Sans Serif"/>
              <a:cs typeface="Microsoft Sans Serif"/>
            </a:endParaRPr>
          </a:p>
          <a:p>
            <a:pPr marL="299085" indent="-286385">
              <a:lnSpc>
                <a:spcPct val="100000"/>
              </a:lnSpc>
              <a:buFont typeface="Arial MT"/>
              <a:buChar char="•"/>
              <a:tabLst>
                <a:tab pos="299085" algn="l"/>
              </a:tabLst>
            </a:pPr>
            <a:r>
              <a:rPr sz="1400" spc="-180" dirty="0">
                <a:latin typeface="Microsoft Sans Serif"/>
                <a:cs typeface="Microsoft Sans Serif"/>
              </a:rPr>
              <a:t>KSC</a:t>
            </a:r>
            <a:r>
              <a:rPr sz="1400" spc="65" dirty="0">
                <a:latin typeface="Microsoft Sans Serif"/>
                <a:cs typeface="Microsoft Sans Serif"/>
              </a:rPr>
              <a:t> </a:t>
            </a:r>
            <a:r>
              <a:rPr sz="1400" spc="-100" dirty="0">
                <a:latin typeface="Microsoft Sans Serif"/>
                <a:cs typeface="Microsoft Sans Serif"/>
              </a:rPr>
              <a:t>LC-</a:t>
            </a:r>
            <a:r>
              <a:rPr sz="1400" dirty="0">
                <a:latin typeface="Microsoft Sans Serif"/>
                <a:cs typeface="Microsoft Sans Serif"/>
              </a:rPr>
              <a:t>39A</a:t>
            </a:r>
            <a:r>
              <a:rPr sz="1400" spc="7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with</a:t>
            </a:r>
            <a:r>
              <a:rPr sz="1400" spc="75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23.1%</a:t>
            </a:r>
            <a:r>
              <a:rPr sz="1400" spc="65" dirty="0">
                <a:latin typeface="Microsoft Sans Serif"/>
                <a:cs typeface="Microsoft Sans Serif"/>
              </a:rPr>
              <a:t> </a:t>
            </a:r>
            <a:r>
              <a:rPr sz="1400" spc="-30" dirty="0">
                <a:latin typeface="Microsoft Sans Serif"/>
                <a:cs typeface="Microsoft Sans Serif"/>
              </a:rPr>
              <a:t>Failed</a:t>
            </a:r>
            <a:r>
              <a:rPr sz="1400" spc="75" dirty="0">
                <a:latin typeface="Microsoft Sans Serif"/>
                <a:cs typeface="Microsoft Sans Serif"/>
              </a:rPr>
              <a:t> </a:t>
            </a:r>
            <a:r>
              <a:rPr sz="1400" spc="-10" dirty="0">
                <a:latin typeface="Microsoft Sans Serif"/>
                <a:cs typeface="Microsoft Sans Serif"/>
              </a:rPr>
              <a:t>missions</a:t>
            </a:r>
            <a:endParaRPr sz="1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&lt;Dashboard</a:t>
            </a:r>
            <a:r>
              <a:rPr spc="-110" dirty="0"/>
              <a:t> </a:t>
            </a:r>
            <a:r>
              <a:rPr spc="-130" dirty="0"/>
              <a:t>Screenshot</a:t>
            </a:r>
            <a:r>
              <a:rPr spc="-100" dirty="0"/>
              <a:t> </a:t>
            </a:r>
            <a:r>
              <a:rPr spc="204" dirty="0"/>
              <a:t>3&gt;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6152" y="1333500"/>
            <a:ext cx="9759696" cy="344881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488694" y="4886705"/>
            <a:ext cx="9891395" cy="146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29565">
              <a:lnSpc>
                <a:spcPct val="100000"/>
              </a:lnSpc>
              <a:spcBef>
                <a:spcPts val="100"/>
              </a:spcBef>
            </a:pPr>
            <a:r>
              <a:rPr sz="1800" spc="-60" dirty="0">
                <a:latin typeface="Microsoft Sans Serif"/>
                <a:cs typeface="Microsoft Sans Serif"/>
              </a:rPr>
              <a:t>This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interactive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scatter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plot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55" dirty="0">
                <a:latin typeface="Microsoft Sans Serif"/>
                <a:cs typeface="Microsoft Sans Serif"/>
              </a:rPr>
              <a:t>shows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launch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outcome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based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on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relationship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between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the payload</a:t>
            </a:r>
            <a:r>
              <a:rPr sz="1800" spc="-95" dirty="0">
                <a:latin typeface="Microsoft Sans Serif"/>
                <a:cs typeface="Microsoft Sans Serif"/>
              </a:rPr>
              <a:t> </a:t>
            </a:r>
            <a:r>
              <a:rPr sz="1800" spc="-110" dirty="0">
                <a:latin typeface="Microsoft Sans Serif"/>
                <a:cs typeface="Microsoft Sans Serif"/>
              </a:rPr>
              <a:t>mass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and</a:t>
            </a:r>
            <a:r>
              <a:rPr sz="1800" spc="-10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final</a:t>
            </a:r>
            <a:r>
              <a:rPr sz="1800" spc="-55" dirty="0">
                <a:latin typeface="Microsoft Sans Serif"/>
                <a:cs typeface="Microsoft Sans Serif"/>
              </a:rPr>
              <a:t> </a:t>
            </a:r>
            <a:r>
              <a:rPr sz="1800" spc="-35" dirty="0">
                <a:latin typeface="Microsoft Sans Serif"/>
                <a:cs typeface="Microsoft Sans Serif"/>
              </a:rPr>
              <a:t>outcomes</a:t>
            </a:r>
            <a:r>
              <a:rPr sz="1800" spc="-55" dirty="0">
                <a:latin typeface="Microsoft Sans Serif"/>
                <a:cs typeface="Microsoft Sans Serif"/>
              </a:rPr>
              <a:t> as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spc="-60" dirty="0">
                <a:latin typeface="Microsoft Sans Serif"/>
                <a:cs typeface="Microsoft Sans Serif"/>
              </a:rPr>
              <a:t>can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infer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that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spc="-100" dirty="0">
                <a:latin typeface="Microsoft Sans Serif"/>
                <a:cs typeface="Microsoft Sans Serif"/>
              </a:rPr>
              <a:t>success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rate</a:t>
            </a:r>
            <a:r>
              <a:rPr sz="1800" spc="-4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per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booster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version</a:t>
            </a:r>
            <a:r>
              <a:rPr sz="1800" spc="-5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for </a:t>
            </a:r>
            <a:r>
              <a:rPr sz="1800" spc="-60" dirty="0">
                <a:latin typeface="Microsoft Sans Serif"/>
                <a:cs typeface="Microsoft Sans Serif"/>
              </a:rPr>
              <a:t>example,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 </a:t>
            </a:r>
            <a:r>
              <a:rPr sz="1800" spc="-20" dirty="0">
                <a:latin typeface="Microsoft Sans Serif"/>
                <a:cs typeface="Microsoft Sans Serif"/>
              </a:rPr>
              <a:t>payload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100" dirty="0">
                <a:latin typeface="Microsoft Sans Serif"/>
                <a:cs typeface="Microsoft Sans Serif"/>
              </a:rPr>
              <a:t>mass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145" dirty="0">
                <a:latin typeface="Microsoft Sans Serif"/>
                <a:cs typeface="Microsoft Sans Serif"/>
              </a:rPr>
              <a:t>&lt;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80" dirty="0">
                <a:latin typeface="Microsoft Sans Serif"/>
                <a:cs typeface="Microsoft Sans Serif"/>
              </a:rPr>
              <a:t>4000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kg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spc="-20" dirty="0">
                <a:latin typeface="Microsoft Sans Serif"/>
                <a:cs typeface="Microsoft Sans Serif"/>
              </a:rPr>
              <a:t>more </a:t>
            </a:r>
            <a:r>
              <a:rPr sz="1800" dirty="0">
                <a:latin typeface="Microsoft Sans Serif"/>
                <a:cs typeface="Microsoft Sans Serif"/>
              </a:rPr>
              <a:t>likely</a:t>
            </a:r>
            <a:r>
              <a:rPr sz="1800" spc="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to</a:t>
            </a:r>
            <a:r>
              <a:rPr sz="1800" spc="-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be </a:t>
            </a:r>
            <a:r>
              <a:rPr sz="1800" spc="-10" dirty="0">
                <a:latin typeface="Microsoft Sans Serif"/>
                <a:cs typeface="Microsoft Sans Serif"/>
              </a:rPr>
              <a:t>successful.</a:t>
            </a: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880"/>
              </a:spcBef>
            </a:pPr>
            <a:endParaRPr sz="1800">
              <a:latin typeface="Microsoft Sans Serif"/>
              <a:cs typeface="Microsoft Sans Serif"/>
            </a:endParaRPr>
          </a:p>
          <a:p>
            <a:pPr marR="5080" algn="r">
              <a:lnSpc>
                <a:spcPct val="100000"/>
              </a:lnSpc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41</a:t>
            </a:r>
            <a:endParaRPr sz="1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43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453326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90" dirty="0"/>
              <a:t>Classification</a:t>
            </a:r>
            <a:r>
              <a:rPr spc="-130" dirty="0"/>
              <a:t> </a:t>
            </a:r>
            <a:r>
              <a:rPr spc="-150" dirty="0"/>
              <a:t>Accuracy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57015" y="1687067"/>
            <a:ext cx="4852416" cy="282854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83944" y="4886705"/>
            <a:ext cx="98450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Microsoft Sans Serif"/>
                <a:cs typeface="Microsoft Sans Serif"/>
              </a:rPr>
              <a:t>Logistic</a:t>
            </a:r>
            <a:r>
              <a:rPr sz="1800" spc="-110" dirty="0">
                <a:latin typeface="Microsoft Sans Serif"/>
                <a:cs typeface="Microsoft Sans Serif"/>
              </a:rPr>
              <a:t> </a:t>
            </a:r>
            <a:r>
              <a:rPr sz="1800" spc="-60" dirty="0">
                <a:latin typeface="Microsoft Sans Serif"/>
                <a:cs typeface="Microsoft Sans Serif"/>
              </a:rPr>
              <a:t>Regression </a:t>
            </a:r>
            <a:r>
              <a:rPr sz="1800" dirty="0">
                <a:latin typeface="Microsoft Sans Serif"/>
                <a:cs typeface="Microsoft Sans Serif"/>
              </a:rPr>
              <a:t>,</a:t>
            </a:r>
            <a:r>
              <a:rPr sz="1800" spc="-60" dirty="0">
                <a:latin typeface="Microsoft Sans Serif"/>
                <a:cs typeface="Microsoft Sans Serif"/>
              </a:rPr>
              <a:t> </a:t>
            </a:r>
            <a:r>
              <a:rPr sz="1800" spc="-160" dirty="0">
                <a:latin typeface="Microsoft Sans Serif"/>
                <a:cs typeface="Microsoft Sans Serif"/>
              </a:rPr>
              <a:t>SVM</a:t>
            </a:r>
            <a:r>
              <a:rPr sz="1800" spc="4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and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125" dirty="0">
                <a:latin typeface="Microsoft Sans Serif"/>
                <a:cs typeface="Microsoft Sans Serif"/>
              </a:rPr>
              <a:t>KNN</a:t>
            </a:r>
            <a:r>
              <a:rPr sz="1800" spc="5" dirty="0">
                <a:latin typeface="Microsoft Sans Serif"/>
                <a:cs typeface="Microsoft Sans Serif"/>
              </a:rPr>
              <a:t> </a:t>
            </a:r>
            <a:r>
              <a:rPr sz="1800" spc="-65" dirty="0">
                <a:latin typeface="Microsoft Sans Serif"/>
                <a:cs typeface="Microsoft Sans Serif"/>
              </a:rPr>
              <a:t>has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spc="-95" dirty="0">
                <a:latin typeface="Microsoft Sans Serif"/>
                <a:cs typeface="Microsoft Sans Serif"/>
              </a:rPr>
              <a:t>same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45" dirty="0">
                <a:latin typeface="Microsoft Sans Serif"/>
                <a:cs typeface="Microsoft Sans Serif"/>
              </a:rPr>
              <a:t>performance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spc="-30" dirty="0">
                <a:latin typeface="Microsoft Sans Serif"/>
                <a:cs typeface="Microsoft Sans Serif"/>
              </a:rPr>
              <a:t>where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105" dirty="0">
                <a:latin typeface="Microsoft Sans Serif"/>
                <a:cs typeface="Microsoft Sans Serif"/>
              </a:rPr>
              <a:t>Jaccard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80" dirty="0">
                <a:latin typeface="Microsoft Sans Serif"/>
                <a:cs typeface="Microsoft Sans Serif"/>
              </a:rPr>
              <a:t>Score</a:t>
            </a:r>
            <a:r>
              <a:rPr sz="1800" spc="-4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is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95" dirty="0">
                <a:latin typeface="Microsoft Sans Serif"/>
                <a:cs typeface="Microsoft Sans Serif"/>
              </a:rPr>
              <a:t>same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:</a:t>
            </a:r>
            <a:r>
              <a:rPr sz="1800" spc="-30" dirty="0">
                <a:latin typeface="Microsoft Sans Serif"/>
                <a:cs typeface="Microsoft Sans Serif"/>
              </a:rPr>
              <a:t> </a:t>
            </a:r>
            <a:r>
              <a:rPr sz="1800" spc="-25" dirty="0">
                <a:latin typeface="Microsoft Sans Serif"/>
                <a:cs typeface="Microsoft Sans Serif"/>
              </a:rPr>
              <a:t>0.8</a:t>
            </a: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1800" spc="-80" dirty="0">
                <a:latin typeface="Microsoft Sans Serif"/>
                <a:cs typeface="Microsoft Sans Serif"/>
              </a:rPr>
              <a:t>Where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40" dirty="0">
                <a:latin typeface="Microsoft Sans Serif"/>
                <a:cs typeface="Microsoft Sans Serif"/>
              </a:rPr>
              <a:t>Decision</a:t>
            </a:r>
            <a:r>
              <a:rPr sz="1800" spc="-35" dirty="0">
                <a:latin typeface="Microsoft Sans Serif"/>
                <a:cs typeface="Microsoft Sans Serif"/>
              </a:rPr>
              <a:t> </a:t>
            </a:r>
            <a:r>
              <a:rPr sz="1800" spc="-75" dirty="0">
                <a:latin typeface="Microsoft Sans Serif"/>
                <a:cs typeface="Microsoft Sans Serif"/>
              </a:rPr>
              <a:t>Tree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spc="-60" dirty="0">
                <a:latin typeface="Microsoft Sans Serif"/>
                <a:cs typeface="Microsoft Sans Serif"/>
              </a:rPr>
              <a:t>has</a:t>
            </a:r>
            <a:r>
              <a:rPr sz="1800" spc="-2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the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worst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spc="-50" dirty="0">
                <a:latin typeface="Microsoft Sans Serif"/>
                <a:cs typeface="Microsoft Sans Serif"/>
              </a:rPr>
              <a:t>performance </a:t>
            </a:r>
            <a:r>
              <a:rPr sz="1800" spc="-40" dirty="0">
                <a:latin typeface="Microsoft Sans Serif"/>
                <a:cs typeface="Microsoft Sans Serif"/>
              </a:rPr>
              <a:t>compared</a:t>
            </a:r>
            <a:r>
              <a:rPr sz="1800" spc="-1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to</a:t>
            </a:r>
            <a:r>
              <a:rPr sz="1800" spc="-10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other</a:t>
            </a:r>
            <a:r>
              <a:rPr sz="1800" spc="-25" dirty="0">
                <a:latin typeface="Microsoft Sans Serif"/>
                <a:cs typeface="Microsoft Sans Serif"/>
              </a:rPr>
              <a:t> </a:t>
            </a:r>
            <a:r>
              <a:rPr sz="1800" spc="-10" dirty="0">
                <a:latin typeface="Microsoft Sans Serif"/>
                <a:cs typeface="Microsoft Sans Serif"/>
              </a:rPr>
              <a:t>models.</a:t>
            </a:r>
            <a:endParaRPr sz="1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1874" y="4084294"/>
            <a:ext cx="11264265" cy="2185670"/>
            <a:chOff x="531874" y="4084294"/>
            <a:chExt cx="11264265" cy="21856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1874" y="4084294"/>
              <a:ext cx="11263886" cy="218549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54735" y="4107179"/>
              <a:ext cx="11168380" cy="2089785"/>
            </a:xfrm>
            <a:custGeom>
              <a:avLst/>
              <a:gdLst/>
              <a:ahLst/>
              <a:cxnLst/>
              <a:rect l="l" t="t" r="r" b="b"/>
              <a:pathLst>
                <a:path w="11168380" h="2089785">
                  <a:moveTo>
                    <a:pt x="11167872" y="0"/>
                  </a:moveTo>
                  <a:lnTo>
                    <a:pt x="0" y="0"/>
                  </a:lnTo>
                  <a:lnTo>
                    <a:pt x="0" y="2089404"/>
                  </a:lnTo>
                  <a:lnTo>
                    <a:pt x="11167872" y="2089404"/>
                  </a:lnTo>
                  <a:lnTo>
                    <a:pt x="111678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54735" y="4107179"/>
              <a:ext cx="11168380" cy="2089785"/>
            </a:xfrm>
            <a:custGeom>
              <a:avLst/>
              <a:gdLst/>
              <a:ahLst/>
              <a:cxnLst/>
              <a:rect l="l" t="t" r="r" b="b"/>
              <a:pathLst>
                <a:path w="11168380" h="2089785">
                  <a:moveTo>
                    <a:pt x="0" y="2089404"/>
                  </a:moveTo>
                  <a:lnTo>
                    <a:pt x="11167872" y="2089404"/>
                  </a:lnTo>
                  <a:lnTo>
                    <a:pt x="11167872" y="0"/>
                  </a:lnTo>
                  <a:lnTo>
                    <a:pt x="0" y="0"/>
                  </a:lnTo>
                  <a:lnTo>
                    <a:pt x="0" y="2089404"/>
                  </a:lnTo>
                  <a:close/>
                </a:path>
              </a:pathLst>
            </a:custGeom>
            <a:ln w="12700">
              <a:solidFill>
                <a:srgbClr val="DEDED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30604" y="4847971"/>
            <a:ext cx="29387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80" dirty="0">
                <a:solidFill>
                  <a:srgbClr val="0A48CA"/>
                </a:solidFill>
                <a:latin typeface="Microsoft Sans Serif"/>
                <a:cs typeface="Microsoft Sans Serif"/>
              </a:rPr>
              <a:t>Confusion</a:t>
            </a:r>
            <a:r>
              <a:rPr sz="3200" spc="-6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32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Matrix</a:t>
            </a:r>
            <a:endParaRPr sz="3200">
              <a:latin typeface="Microsoft Sans Serif"/>
              <a:cs typeface="Microsoft Sans Serif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06408" y="478886"/>
            <a:ext cx="4071478" cy="309546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9765" y="480157"/>
            <a:ext cx="3657503" cy="3212073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484377" y="4421123"/>
            <a:ext cx="4499610" cy="1463040"/>
            <a:chOff x="484377" y="4421123"/>
            <a:chExt cx="4499610" cy="1463040"/>
          </a:xfrm>
        </p:grpSpPr>
        <p:sp>
          <p:nvSpPr>
            <p:cNvPr id="10" name="object 10"/>
            <p:cNvSpPr/>
            <p:nvPr/>
          </p:nvSpPr>
          <p:spPr>
            <a:xfrm>
              <a:off x="4965192" y="4421123"/>
              <a:ext cx="18415" cy="1463040"/>
            </a:xfrm>
            <a:custGeom>
              <a:avLst/>
              <a:gdLst/>
              <a:ahLst/>
              <a:cxnLst/>
              <a:rect l="l" t="t" r="r" b="b"/>
              <a:pathLst>
                <a:path w="18414" h="1463039">
                  <a:moveTo>
                    <a:pt x="18287" y="0"/>
                  </a:moveTo>
                  <a:lnTo>
                    <a:pt x="0" y="0"/>
                  </a:lnTo>
                  <a:lnTo>
                    <a:pt x="0" y="1463039"/>
                  </a:lnTo>
                  <a:lnTo>
                    <a:pt x="18287" y="1463039"/>
                  </a:lnTo>
                  <a:lnTo>
                    <a:pt x="18287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90727" y="4800599"/>
              <a:ext cx="128270" cy="704215"/>
            </a:xfrm>
            <a:custGeom>
              <a:avLst/>
              <a:gdLst/>
              <a:ahLst/>
              <a:cxnLst/>
              <a:rect l="l" t="t" r="r" b="b"/>
              <a:pathLst>
                <a:path w="128270" h="704214">
                  <a:moveTo>
                    <a:pt x="128015" y="0"/>
                  </a:moveTo>
                  <a:lnTo>
                    <a:pt x="0" y="0"/>
                  </a:lnTo>
                  <a:lnTo>
                    <a:pt x="0" y="704088"/>
                  </a:lnTo>
                  <a:lnTo>
                    <a:pt x="128015" y="704088"/>
                  </a:lnTo>
                  <a:lnTo>
                    <a:pt x="128015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90727" y="4800599"/>
              <a:ext cx="128270" cy="704215"/>
            </a:xfrm>
            <a:custGeom>
              <a:avLst/>
              <a:gdLst/>
              <a:ahLst/>
              <a:cxnLst/>
              <a:rect l="l" t="t" r="r" b="b"/>
              <a:pathLst>
                <a:path w="128270" h="704214">
                  <a:moveTo>
                    <a:pt x="0" y="704088"/>
                  </a:moveTo>
                  <a:lnTo>
                    <a:pt x="128015" y="704088"/>
                  </a:lnTo>
                  <a:lnTo>
                    <a:pt x="128015" y="0"/>
                  </a:lnTo>
                  <a:lnTo>
                    <a:pt x="0" y="0"/>
                  </a:lnTo>
                  <a:lnTo>
                    <a:pt x="0" y="704088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285613" y="4476115"/>
            <a:ext cx="598170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0" dirty="0">
                <a:latin typeface="Arial"/>
                <a:cs typeface="Arial"/>
              </a:rPr>
              <a:t>Logistic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spc="-120" dirty="0">
                <a:latin typeface="Arial"/>
                <a:cs typeface="Arial"/>
              </a:rPr>
              <a:t>Regression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,</a:t>
            </a:r>
            <a:r>
              <a:rPr sz="1400" b="1" spc="35" dirty="0">
                <a:latin typeface="Arial"/>
                <a:cs typeface="Arial"/>
              </a:rPr>
              <a:t> </a:t>
            </a:r>
            <a:r>
              <a:rPr sz="1400" b="1" spc="-120" dirty="0">
                <a:latin typeface="Arial"/>
                <a:cs typeface="Arial"/>
              </a:rPr>
              <a:t>SVM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spc="-100" dirty="0">
                <a:latin typeface="Arial"/>
                <a:cs typeface="Arial"/>
              </a:rPr>
              <a:t>and</a:t>
            </a:r>
            <a:r>
              <a:rPr sz="1400" b="1" dirty="0">
                <a:latin typeface="Arial"/>
                <a:cs typeface="Arial"/>
              </a:rPr>
              <a:t> </a:t>
            </a:r>
            <a:r>
              <a:rPr sz="1400" b="1" spc="-145" dirty="0">
                <a:latin typeface="Arial"/>
                <a:cs typeface="Arial"/>
              </a:rPr>
              <a:t>KNN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110" dirty="0">
                <a:latin typeface="Arial"/>
                <a:cs typeface="Arial"/>
              </a:rPr>
              <a:t>have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60" dirty="0">
                <a:latin typeface="Arial"/>
                <a:cs typeface="Arial"/>
              </a:rPr>
              <a:t>the</a:t>
            </a:r>
            <a:r>
              <a:rPr sz="1400" b="1" spc="5" dirty="0">
                <a:latin typeface="Arial"/>
                <a:cs typeface="Arial"/>
              </a:rPr>
              <a:t> </a:t>
            </a:r>
            <a:r>
              <a:rPr sz="1400" b="1" spc="-140" dirty="0">
                <a:latin typeface="Arial"/>
                <a:cs typeface="Arial"/>
              </a:rPr>
              <a:t>same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114" dirty="0">
                <a:latin typeface="Arial"/>
                <a:cs typeface="Arial"/>
              </a:rPr>
              <a:t>confusion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105" dirty="0">
                <a:latin typeface="Arial"/>
                <a:cs typeface="Arial"/>
              </a:rPr>
              <a:t>matrix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100" dirty="0">
                <a:latin typeface="Arial"/>
                <a:cs typeface="Arial"/>
              </a:rPr>
              <a:t>and</a:t>
            </a:r>
            <a:r>
              <a:rPr sz="1400" b="1" spc="-15" dirty="0">
                <a:latin typeface="Arial"/>
                <a:cs typeface="Arial"/>
              </a:rPr>
              <a:t> </a:t>
            </a:r>
            <a:r>
              <a:rPr sz="1400" b="1" spc="-65" dirty="0">
                <a:latin typeface="Arial"/>
                <a:cs typeface="Arial"/>
              </a:rPr>
              <a:t>results:</a:t>
            </a:r>
            <a:endParaRPr sz="14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071859" y="6464680"/>
            <a:ext cx="244475" cy="1784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7E7E7E"/>
                </a:solidFill>
                <a:latin typeface="Calibri"/>
                <a:cs typeface="Calibri"/>
              </a:rPr>
              <a:t>44</a:t>
            </a:fld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85613" y="4690084"/>
            <a:ext cx="1695450" cy="83058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530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spc="-45" dirty="0">
                <a:latin typeface="Microsoft Sans Serif"/>
                <a:cs typeface="Microsoft Sans Serif"/>
              </a:rPr>
              <a:t>True</a:t>
            </a:r>
            <a:r>
              <a:rPr sz="1400" spc="-10" dirty="0">
                <a:latin typeface="Microsoft Sans Serif"/>
                <a:cs typeface="Microsoft Sans Serif"/>
              </a:rPr>
              <a:t> </a:t>
            </a:r>
            <a:r>
              <a:rPr sz="1400" spc="-25" dirty="0">
                <a:latin typeface="Microsoft Sans Serif"/>
                <a:cs typeface="Microsoft Sans Serif"/>
              </a:rPr>
              <a:t>Positive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spc="120" dirty="0">
                <a:latin typeface="Microsoft Sans Serif"/>
                <a:cs typeface="Microsoft Sans Serif"/>
              </a:rPr>
              <a:t>=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40" dirty="0">
                <a:latin typeface="Microsoft Sans Serif"/>
                <a:cs typeface="Microsoft Sans Serif"/>
              </a:rPr>
              <a:t>12</a:t>
            </a:r>
            <a:endParaRPr sz="14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430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spc="-65" dirty="0">
                <a:latin typeface="Microsoft Sans Serif"/>
                <a:cs typeface="Microsoft Sans Serif"/>
              </a:rPr>
              <a:t>False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-25" dirty="0">
                <a:latin typeface="Microsoft Sans Serif"/>
                <a:cs typeface="Microsoft Sans Serif"/>
              </a:rPr>
              <a:t>Positive</a:t>
            </a:r>
            <a:r>
              <a:rPr sz="1400" dirty="0">
                <a:latin typeface="Microsoft Sans Serif"/>
                <a:cs typeface="Microsoft Sans Serif"/>
              </a:rPr>
              <a:t> </a:t>
            </a:r>
            <a:r>
              <a:rPr sz="1400" spc="120" dirty="0">
                <a:latin typeface="Microsoft Sans Serif"/>
                <a:cs typeface="Microsoft Sans Serif"/>
              </a:rPr>
              <a:t>=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15" dirty="0">
                <a:latin typeface="Microsoft Sans Serif"/>
                <a:cs typeface="Microsoft Sans Serif"/>
              </a:rPr>
              <a:t>0</a:t>
            </a:r>
            <a:endParaRPr sz="14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434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spc="-45" dirty="0">
                <a:latin typeface="Microsoft Sans Serif"/>
                <a:cs typeface="Microsoft Sans Serif"/>
              </a:rPr>
              <a:t>True</a:t>
            </a:r>
            <a:r>
              <a:rPr sz="1400" spc="10" dirty="0">
                <a:latin typeface="Microsoft Sans Serif"/>
                <a:cs typeface="Microsoft Sans Serif"/>
              </a:rPr>
              <a:t> </a:t>
            </a:r>
            <a:r>
              <a:rPr sz="1400" spc="-30" dirty="0">
                <a:latin typeface="Microsoft Sans Serif"/>
                <a:cs typeface="Microsoft Sans Serif"/>
              </a:rPr>
              <a:t>Negative</a:t>
            </a:r>
            <a:r>
              <a:rPr sz="1400" dirty="0">
                <a:latin typeface="Microsoft Sans Serif"/>
                <a:cs typeface="Microsoft Sans Serif"/>
              </a:rPr>
              <a:t> </a:t>
            </a:r>
            <a:r>
              <a:rPr sz="1400" spc="120" dirty="0">
                <a:latin typeface="Microsoft Sans Serif"/>
                <a:cs typeface="Microsoft Sans Serif"/>
              </a:rPr>
              <a:t>=</a:t>
            </a:r>
            <a:r>
              <a:rPr sz="1400" spc="420" dirty="0">
                <a:latin typeface="Microsoft Sans Serif"/>
                <a:cs typeface="Microsoft Sans Serif"/>
              </a:rPr>
              <a:t> </a:t>
            </a:r>
            <a:r>
              <a:rPr sz="1400" spc="15" dirty="0">
                <a:latin typeface="Microsoft Sans Serif"/>
                <a:cs typeface="Microsoft Sans Serif"/>
              </a:rPr>
              <a:t>3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85613" y="5549290"/>
            <a:ext cx="169862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spc="-65" dirty="0">
                <a:latin typeface="Microsoft Sans Serif"/>
                <a:cs typeface="Microsoft Sans Serif"/>
              </a:rPr>
              <a:t>False</a:t>
            </a:r>
            <a:r>
              <a:rPr sz="1400" spc="15" dirty="0">
                <a:latin typeface="Microsoft Sans Serif"/>
                <a:cs typeface="Microsoft Sans Serif"/>
              </a:rPr>
              <a:t> </a:t>
            </a:r>
            <a:r>
              <a:rPr sz="1400" spc="-30" dirty="0">
                <a:latin typeface="Microsoft Sans Serif"/>
                <a:cs typeface="Microsoft Sans Serif"/>
              </a:rPr>
              <a:t>Negative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spc="120" dirty="0">
                <a:latin typeface="Microsoft Sans Serif"/>
                <a:cs typeface="Microsoft Sans Serif"/>
              </a:rPr>
              <a:t>=</a:t>
            </a:r>
            <a:r>
              <a:rPr sz="1400" spc="15" dirty="0">
                <a:latin typeface="Microsoft Sans Serif"/>
                <a:cs typeface="Microsoft Sans Serif"/>
              </a:rPr>
              <a:t> 3</a:t>
            </a:r>
            <a:endParaRPr sz="1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9988" y="505713"/>
            <a:ext cx="269938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0" dirty="0">
                <a:solidFill>
                  <a:srgbClr val="000000"/>
                </a:solidFill>
                <a:latin typeface="Calibri Light"/>
                <a:cs typeface="Calibri Light"/>
              </a:rPr>
              <a:t>Conclusions</a:t>
            </a:r>
            <a:endParaRPr sz="44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31850" y="1531366"/>
            <a:ext cx="10485755" cy="128905"/>
            <a:chOff x="831850" y="1531366"/>
            <a:chExt cx="10485755" cy="128905"/>
          </a:xfrm>
        </p:grpSpPr>
        <p:sp>
          <p:nvSpPr>
            <p:cNvPr id="4" name="object 4"/>
            <p:cNvSpPr/>
            <p:nvPr/>
          </p:nvSpPr>
          <p:spPr>
            <a:xfrm>
              <a:off x="2714244" y="1635252"/>
              <a:ext cx="8602980" cy="18415"/>
            </a:xfrm>
            <a:custGeom>
              <a:avLst/>
              <a:gdLst/>
              <a:ahLst/>
              <a:cxnLst/>
              <a:rect l="l" t="t" r="r" b="b"/>
              <a:pathLst>
                <a:path w="8602980" h="18414">
                  <a:moveTo>
                    <a:pt x="0" y="18287"/>
                  </a:moveTo>
                  <a:lnTo>
                    <a:pt x="8602980" y="18287"/>
                  </a:lnTo>
                  <a:lnTo>
                    <a:pt x="8602980" y="0"/>
                  </a:lnTo>
                  <a:lnTo>
                    <a:pt x="0" y="0"/>
                  </a:lnTo>
                  <a:lnTo>
                    <a:pt x="0" y="18287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8200" y="1537716"/>
              <a:ext cx="1876425" cy="116205"/>
            </a:xfrm>
            <a:custGeom>
              <a:avLst/>
              <a:gdLst/>
              <a:ahLst/>
              <a:cxnLst/>
              <a:rect l="l" t="t" r="r" b="b"/>
              <a:pathLst>
                <a:path w="1876425" h="116205">
                  <a:moveTo>
                    <a:pt x="1876044" y="0"/>
                  </a:moveTo>
                  <a:lnTo>
                    <a:pt x="0" y="0"/>
                  </a:lnTo>
                  <a:lnTo>
                    <a:pt x="0" y="115824"/>
                  </a:lnTo>
                  <a:lnTo>
                    <a:pt x="1876044" y="115824"/>
                  </a:lnTo>
                  <a:lnTo>
                    <a:pt x="187604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8200" y="1537716"/>
              <a:ext cx="1876425" cy="116205"/>
            </a:xfrm>
            <a:custGeom>
              <a:avLst/>
              <a:gdLst/>
              <a:ahLst/>
              <a:cxnLst/>
              <a:rect l="l" t="t" r="r" b="b"/>
              <a:pathLst>
                <a:path w="1876425" h="116205">
                  <a:moveTo>
                    <a:pt x="0" y="115824"/>
                  </a:moveTo>
                  <a:lnTo>
                    <a:pt x="1876044" y="115824"/>
                  </a:lnTo>
                  <a:lnTo>
                    <a:pt x="1876044" y="0"/>
                  </a:lnTo>
                  <a:lnTo>
                    <a:pt x="0" y="0"/>
                  </a:lnTo>
                  <a:lnTo>
                    <a:pt x="0" y="11582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1231391" y="3044951"/>
            <a:ext cx="1077595" cy="1077595"/>
            <a:chOff x="1231391" y="3044951"/>
            <a:chExt cx="1077595" cy="1077595"/>
          </a:xfrm>
        </p:grpSpPr>
        <p:sp>
          <p:nvSpPr>
            <p:cNvPr id="8" name="object 8"/>
            <p:cNvSpPr/>
            <p:nvPr/>
          </p:nvSpPr>
          <p:spPr>
            <a:xfrm>
              <a:off x="1231391" y="3044951"/>
              <a:ext cx="1077595" cy="1077595"/>
            </a:xfrm>
            <a:custGeom>
              <a:avLst/>
              <a:gdLst/>
              <a:ahLst/>
              <a:cxnLst/>
              <a:rect l="l" t="t" r="r" b="b"/>
              <a:pathLst>
                <a:path w="1077595" h="1077595">
                  <a:moveTo>
                    <a:pt x="1077468" y="0"/>
                  </a:moveTo>
                  <a:lnTo>
                    <a:pt x="320294" y="0"/>
                  </a:lnTo>
                  <a:lnTo>
                    <a:pt x="272959" y="3472"/>
                  </a:lnTo>
                  <a:lnTo>
                    <a:pt x="227782" y="13559"/>
                  </a:lnTo>
                  <a:lnTo>
                    <a:pt x="185258" y="29766"/>
                  </a:lnTo>
                  <a:lnTo>
                    <a:pt x="145882" y="51596"/>
                  </a:lnTo>
                  <a:lnTo>
                    <a:pt x="110150" y="78556"/>
                  </a:lnTo>
                  <a:lnTo>
                    <a:pt x="78556" y="110150"/>
                  </a:lnTo>
                  <a:lnTo>
                    <a:pt x="51596" y="145882"/>
                  </a:lnTo>
                  <a:lnTo>
                    <a:pt x="29766" y="185258"/>
                  </a:lnTo>
                  <a:lnTo>
                    <a:pt x="13559" y="227782"/>
                  </a:lnTo>
                  <a:lnTo>
                    <a:pt x="3472" y="272959"/>
                  </a:lnTo>
                  <a:lnTo>
                    <a:pt x="0" y="320294"/>
                  </a:lnTo>
                  <a:lnTo>
                    <a:pt x="0" y="1077468"/>
                  </a:lnTo>
                  <a:lnTo>
                    <a:pt x="757174" y="1077468"/>
                  </a:lnTo>
                  <a:lnTo>
                    <a:pt x="804508" y="1073995"/>
                  </a:lnTo>
                  <a:lnTo>
                    <a:pt x="849685" y="1063908"/>
                  </a:lnTo>
                  <a:lnTo>
                    <a:pt x="892209" y="1047701"/>
                  </a:lnTo>
                  <a:lnTo>
                    <a:pt x="931585" y="1025871"/>
                  </a:lnTo>
                  <a:lnTo>
                    <a:pt x="967317" y="998911"/>
                  </a:lnTo>
                  <a:lnTo>
                    <a:pt x="998911" y="967317"/>
                  </a:lnTo>
                  <a:lnTo>
                    <a:pt x="1025871" y="931585"/>
                  </a:lnTo>
                  <a:lnTo>
                    <a:pt x="1047701" y="892209"/>
                  </a:lnTo>
                  <a:lnTo>
                    <a:pt x="1063908" y="849685"/>
                  </a:lnTo>
                  <a:lnTo>
                    <a:pt x="1073995" y="804508"/>
                  </a:lnTo>
                  <a:lnTo>
                    <a:pt x="1077468" y="757174"/>
                  </a:lnTo>
                  <a:lnTo>
                    <a:pt x="1077468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91445" y="3534002"/>
              <a:ext cx="559435" cy="254635"/>
            </a:xfrm>
            <a:custGeom>
              <a:avLst/>
              <a:gdLst/>
              <a:ahLst/>
              <a:cxnLst/>
              <a:rect l="l" t="t" r="r" b="b"/>
              <a:pathLst>
                <a:path w="559435" h="254635">
                  <a:moveTo>
                    <a:pt x="559393" y="0"/>
                  </a:moveTo>
                  <a:lnTo>
                    <a:pt x="0" y="0"/>
                  </a:lnTo>
                  <a:lnTo>
                    <a:pt x="0" y="254409"/>
                  </a:lnTo>
                  <a:lnTo>
                    <a:pt x="559393" y="254410"/>
                  </a:lnTo>
                  <a:lnTo>
                    <a:pt x="559393" y="216248"/>
                  </a:lnTo>
                  <a:lnTo>
                    <a:pt x="63567" y="216248"/>
                  </a:lnTo>
                  <a:lnTo>
                    <a:pt x="38140" y="190807"/>
                  </a:lnTo>
                  <a:lnTo>
                    <a:pt x="38140" y="63602"/>
                  </a:lnTo>
                  <a:lnTo>
                    <a:pt x="63567" y="38161"/>
                  </a:lnTo>
                  <a:lnTo>
                    <a:pt x="559393" y="38161"/>
                  </a:lnTo>
                  <a:lnTo>
                    <a:pt x="559393" y="0"/>
                  </a:lnTo>
                  <a:close/>
                </a:path>
                <a:path w="559435" h="254635">
                  <a:moveTo>
                    <a:pt x="559393" y="38161"/>
                  </a:moveTo>
                  <a:lnTo>
                    <a:pt x="502183" y="38161"/>
                  </a:lnTo>
                  <a:lnTo>
                    <a:pt x="521253" y="57242"/>
                  </a:lnTo>
                  <a:lnTo>
                    <a:pt x="521253" y="197167"/>
                  </a:lnTo>
                  <a:lnTo>
                    <a:pt x="502183" y="216248"/>
                  </a:lnTo>
                  <a:lnTo>
                    <a:pt x="559393" y="216248"/>
                  </a:lnTo>
                  <a:lnTo>
                    <a:pt x="559393" y="38161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0288" y="3597604"/>
              <a:ext cx="101707" cy="12720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563903" y="3361003"/>
              <a:ext cx="431800" cy="319405"/>
            </a:xfrm>
            <a:custGeom>
              <a:avLst/>
              <a:gdLst/>
              <a:ahLst/>
              <a:cxnLst/>
              <a:rect l="l" t="t" r="r" b="b"/>
              <a:pathLst>
                <a:path w="431800" h="319404">
                  <a:moveTo>
                    <a:pt x="67386" y="300215"/>
                  </a:moveTo>
                  <a:lnTo>
                    <a:pt x="65887" y="292785"/>
                  </a:lnTo>
                  <a:lnTo>
                    <a:pt x="61798" y="286715"/>
                  </a:lnTo>
                  <a:lnTo>
                    <a:pt x="55740" y="282625"/>
                  </a:lnTo>
                  <a:lnTo>
                    <a:pt x="48310" y="281127"/>
                  </a:lnTo>
                  <a:lnTo>
                    <a:pt x="40894" y="282625"/>
                  </a:lnTo>
                  <a:lnTo>
                    <a:pt x="34836" y="286715"/>
                  </a:lnTo>
                  <a:lnTo>
                    <a:pt x="30746" y="292785"/>
                  </a:lnTo>
                  <a:lnTo>
                    <a:pt x="29248" y="300215"/>
                  </a:lnTo>
                  <a:lnTo>
                    <a:pt x="30746" y="307632"/>
                  </a:lnTo>
                  <a:lnTo>
                    <a:pt x="34836" y="313702"/>
                  </a:lnTo>
                  <a:lnTo>
                    <a:pt x="40894" y="317792"/>
                  </a:lnTo>
                  <a:lnTo>
                    <a:pt x="48310" y="319290"/>
                  </a:lnTo>
                  <a:lnTo>
                    <a:pt x="55740" y="317792"/>
                  </a:lnTo>
                  <a:lnTo>
                    <a:pt x="61798" y="313702"/>
                  </a:lnTo>
                  <a:lnTo>
                    <a:pt x="65887" y="307632"/>
                  </a:lnTo>
                  <a:lnTo>
                    <a:pt x="67386" y="300215"/>
                  </a:lnTo>
                  <a:close/>
                </a:path>
                <a:path w="431800" h="319404">
                  <a:moveTo>
                    <a:pt x="368693" y="66789"/>
                  </a:moveTo>
                  <a:lnTo>
                    <a:pt x="341998" y="0"/>
                  </a:lnTo>
                  <a:lnTo>
                    <a:pt x="0" y="139928"/>
                  </a:lnTo>
                  <a:lnTo>
                    <a:pt x="195795" y="101130"/>
                  </a:lnTo>
                  <a:lnTo>
                    <a:pt x="321017" y="50253"/>
                  </a:lnTo>
                  <a:lnTo>
                    <a:pt x="330555" y="74422"/>
                  </a:lnTo>
                  <a:lnTo>
                    <a:pt x="368693" y="66789"/>
                  </a:lnTo>
                  <a:close/>
                </a:path>
                <a:path w="431800" h="319404">
                  <a:moveTo>
                    <a:pt x="385216" y="300215"/>
                  </a:moveTo>
                  <a:lnTo>
                    <a:pt x="383717" y="292785"/>
                  </a:lnTo>
                  <a:lnTo>
                    <a:pt x="379641" y="286715"/>
                  </a:lnTo>
                  <a:lnTo>
                    <a:pt x="373570" y="282625"/>
                  </a:lnTo>
                  <a:lnTo>
                    <a:pt x="366153" y="281127"/>
                  </a:lnTo>
                  <a:lnTo>
                    <a:pt x="358724" y="282625"/>
                  </a:lnTo>
                  <a:lnTo>
                    <a:pt x="352666" y="286715"/>
                  </a:lnTo>
                  <a:lnTo>
                    <a:pt x="348576" y="292785"/>
                  </a:lnTo>
                  <a:lnTo>
                    <a:pt x="347078" y="300215"/>
                  </a:lnTo>
                  <a:lnTo>
                    <a:pt x="348576" y="307632"/>
                  </a:lnTo>
                  <a:lnTo>
                    <a:pt x="352666" y="313702"/>
                  </a:lnTo>
                  <a:lnTo>
                    <a:pt x="358724" y="317792"/>
                  </a:lnTo>
                  <a:lnTo>
                    <a:pt x="366153" y="319290"/>
                  </a:lnTo>
                  <a:lnTo>
                    <a:pt x="373570" y="317792"/>
                  </a:lnTo>
                  <a:lnTo>
                    <a:pt x="379641" y="313702"/>
                  </a:lnTo>
                  <a:lnTo>
                    <a:pt x="383717" y="307632"/>
                  </a:lnTo>
                  <a:lnTo>
                    <a:pt x="385216" y="300215"/>
                  </a:lnTo>
                  <a:close/>
                </a:path>
                <a:path w="431800" h="319404">
                  <a:moveTo>
                    <a:pt x="431622" y="147561"/>
                  </a:moveTo>
                  <a:lnTo>
                    <a:pt x="418909" y="82689"/>
                  </a:lnTo>
                  <a:lnTo>
                    <a:pt x="92811" y="147561"/>
                  </a:lnTo>
                  <a:lnTo>
                    <a:pt x="287959" y="147561"/>
                  </a:lnTo>
                  <a:lnTo>
                    <a:pt x="388404" y="127850"/>
                  </a:lnTo>
                  <a:lnTo>
                    <a:pt x="392849" y="147561"/>
                  </a:lnTo>
                  <a:lnTo>
                    <a:pt x="431622" y="147561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844092" y="4414520"/>
            <a:ext cx="1852930" cy="47879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indent="-2540" algn="ctr">
              <a:lnSpc>
                <a:spcPct val="85000"/>
              </a:lnSpc>
              <a:spcBef>
                <a:spcPts val="300"/>
              </a:spcBef>
            </a:pPr>
            <a:r>
              <a:rPr sz="1100" dirty="0">
                <a:latin typeface="Microsoft Sans Serif"/>
                <a:cs typeface="Microsoft Sans Serif"/>
              </a:rPr>
              <a:t>a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spc="-45" dirty="0">
                <a:latin typeface="Microsoft Sans Serif"/>
                <a:cs typeface="Microsoft Sans Serif"/>
              </a:rPr>
              <a:t>successful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first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stage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return, </a:t>
            </a:r>
            <a:r>
              <a:rPr sz="1100" spc="-25" dirty="0">
                <a:latin typeface="Microsoft Sans Serif"/>
                <a:cs typeface="Microsoft Sans Serif"/>
              </a:rPr>
              <a:t>leads</a:t>
            </a:r>
            <a:r>
              <a:rPr sz="1100" spc="-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to </a:t>
            </a:r>
            <a:r>
              <a:rPr sz="1100" spc="-10" dirty="0">
                <a:latin typeface="Microsoft Sans Serif"/>
                <a:cs typeface="Microsoft Sans Serif"/>
              </a:rPr>
              <a:t>huge</a:t>
            </a:r>
            <a:r>
              <a:rPr sz="1100" dirty="0">
                <a:latin typeface="Microsoft Sans Serif"/>
                <a:cs typeface="Microsoft Sans Serif"/>
              </a:rPr>
              <a:t> </a:t>
            </a:r>
            <a:r>
              <a:rPr sz="1100" spc="-35" dirty="0">
                <a:latin typeface="Microsoft Sans Serif"/>
                <a:cs typeface="Microsoft Sans Serif"/>
              </a:rPr>
              <a:t>savings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in </a:t>
            </a:r>
            <a:r>
              <a:rPr sz="1100" spc="-20" dirty="0">
                <a:latin typeface="Microsoft Sans Serif"/>
                <a:cs typeface="Microsoft Sans Serif"/>
              </a:rPr>
              <a:t>terms </a:t>
            </a:r>
            <a:r>
              <a:rPr sz="1100" dirty="0">
                <a:latin typeface="Microsoft Sans Serif"/>
                <a:cs typeface="Microsoft Sans Serif"/>
              </a:rPr>
              <a:t>of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rockets</a:t>
            </a:r>
            <a:r>
              <a:rPr sz="1100" dirty="0">
                <a:latin typeface="Microsoft Sans Serif"/>
                <a:cs typeface="Microsoft Sans Serif"/>
              </a:rPr>
              <a:t> </a:t>
            </a:r>
            <a:r>
              <a:rPr sz="1100" spc="-35" dirty="0">
                <a:latin typeface="Microsoft Sans Serif"/>
                <a:cs typeface="Microsoft Sans Serif"/>
              </a:rPr>
              <a:t>lunches</a:t>
            </a:r>
            <a:r>
              <a:rPr sz="1100" spc="-20" dirty="0">
                <a:latin typeface="Microsoft Sans Serif"/>
                <a:cs typeface="Microsoft Sans Serif"/>
              </a:rPr>
              <a:t> cost</a:t>
            </a:r>
            <a:endParaRPr sz="110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3528059" y="3044951"/>
            <a:ext cx="1077595" cy="1077595"/>
            <a:chOff x="3528059" y="3044951"/>
            <a:chExt cx="1077595" cy="1077595"/>
          </a:xfrm>
        </p:grpSpPr>
        <p:sp>
          <p:nvSpPr>
            <p:cNvPr id="14" name="object 14"/>
            <p:cNvSpPr/>
            <p:nvPr/>
          </p:nvSpPr>
          <p:spPr>
            <a:xfrm>
              <a:off x="3528059" y="3044951"/>
              <a:ext cx="1077595" cy="1077595"/>
            </a:xfrm>
            <a:custGeom>
              <a:avLst/>
              <a:gdLst/>
              <a:ahLst/>
              <a:cxnLst/>
              <a:rect l="l" t="t" r="r" b="b"/>
              <a:pathLst>
                <a:path w="1077595" h="1077595">
                  <a:moveTo>
                    <a:pt x="1077467" y="0"/>
                  </a:moveTo>
                  <a:lnTo>
                    <a:pt x="320293" y="0"/>
                  </a:lnTo>
                  <a:lnTo>
                    <a:pt x="272959" y="3472"/>
                  </a:lnTo>
                  <a:lnTo>
                    <a:pt x="227782" y="13559"/>
                  </a:lnTo>
                  <a:lnTo>
                    <a:pt x="185258" y="29766"/>
                  </a:lnTo>
                  <a:lnTo>
                    <a:pt x="145882" y="51596"/>
                  </a:lnTo>
                  <a:lnTo>
                    <a:pt x="110150" y="78556"/>
                  </a:lnTo>
                  <a:lnTo>
                    <a:pt x="78556" y="110150"/>
                  </a:lnTo>
                  <a:lnTo>
                    <a:pt x="51596" y="145882"/>
                  </a:lnTo>
                  <a:lnTo>
                    <a:pt x="29766" y="185258"/>
                  </a:lnTo>
                  <a:lnTo>
                    <a:pt x="13559" y="227782"/>
                  </a:lnTo>
                  <a:lnTo>
                    <a:pt x="3472" y="272959"/>
                  </a:lnTo>
                  <a:lnTo>
                    <a:pt x="0" y="320294"/>
                  </a:lnTo>
                  <a:lnTo>
                    <a:pt x="0" y="1077468"/>
                  </a:lnTo>
                  <a:lnTo>
                    <a:pt x="757174" y="1077468"/>
                  </a:lnTo>
                  <a:lnTo>
                    <a:pt x="804508" y="1073995"/>
                  </a:lnTo>
                  <a:lnTo>
                    <a:pt x="849685" y="1063908"/>
                  </a:lnTo>
                  <a:lnTo>
                    <a:pt x="892209" y="1047701"/>
                  </a:lnTo>
                  <a:lnTo>
                    <a:pt x="931585" y="1025871"/>
                  </a:lnTo>
                  <a:lnTo>
                    <a:pt x="967317" y="998911"/>
                  </a:lnTo>
                  <a:lnTo>
                    <a:pt x="998911" y="967317"/>
                  </a:lnTo>
                  <a:lnTo>
                    <a:pt x="1025871" y="931585"/>
                  </a:lnTo>
                  <a:lnTo>
                    <a:pt x="1047701" y="892209"/>
                  </a:lnTo>
                  <a:lnTo>
                    <a:pt x="1063908" y="849685"/>
                  </a:lnTo>
                  <a:lnTo>
                    <a:pt x="1073995" y="804508"/>
                  </a:lnTo>
                  <a:lnTo>
                    <a:pt x="1077467" y="757174"/>
                  </a:lnTo>
                  <a:lnTo>
                    <a:pt x="1077467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89240" y="3485537"/>
              <a:ext cx="145569" cy="144759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3808768" y="3305035"/>
              <a:ext cx="507365" cy="549275"/>
            </a:xfrm>
            <a:custGeom>
              <a:avLst/>
              <a:gdLst/>
              <a:ahLst/>
              <a:cxnLst/>
              <a:rect l="l" t="t" r="r" b="b"/>
              <a:pathLst>
                <a:path w="507364" h="549275">
                  <a:moveTo>
                    <a:pt x="69926" y="244208"/>
                  </a:moveTo>
                  <a:lnTo>
                    <a:pt x="64236" y="238518"/>
                  </a:lnTo>
                  <a:lnTo>
                    <a:pt x="57213" y="238518"/>
                  </a:lnTo>
                  <a:lnTo>
                    <a:pt x="5689" y="238518"/>
                  </a:lnTo>
                  <a:lnTo>
                    <a:pt x="0" y="244208"/>
                  </a:lnTo>
                  <a:lnTo>
                    <a:pt x="0" y="258267"/>
                  </a:lnTo>
                  <a:lnTo>
                    <a:pt x="5689" y="263956"/>
                  </a:lnTo>
                  <a:lnTo>
                    <a:pt x="64236" y="263956"/>
                  </a:lnTo>
                  <a:lnTo>
                    <a:pt x="69926" y="258267"/>
                  </a:lnTo>
                  <a:lnTo>
                    <a:pt x="69926" y="244208"/>
                  </a:lnTo>
                  <a:close/>
                </a:path>
                <a:path w="507364" h="549275">
                  <a:moveTo>
                    <a:pt x="126301" y="388747"/>
                  </a:moveTo>
                  <a:lnTo>
                    <a:pt x="125679" y="380720"/>
                  </a:lnTo>
                  <a:lnTo>
                    <a:pt x="115582" y="372071"/>
                  </a:lnTo>
                  <a:lnTo>
                    <a:pt x="108572" y="372071"/>
                  </a:lnTo>
                  <a:lnTo>
                    <a:pt x="103809" y="376148"/>
                  </a:lnTo>
                  <a:lnTo>
                    <a:pt x="72339" y="407949"/>
                  </a:lnTo>
                  <a:lnTo>
                    <a:pt x="67005" y="412521"/>
                  </a:lnTo>
                  <a:lnTo>
                    <a:pt x="66382" y="420547"/>
                  </a:lnTo>
                  <a:lnTo>
                    <a:pt x="75514" y="431228"/>
                  </a:lnTo>
                  <a:lnTo>
                    <a:pt x="83540" y="431838"/>
                  </a:lnTo>
                  <a:lnTo>
                    <a:pt x="89839" y="426389"/>
                  </a:lnTo>
                  <a:lnTo>
                    <a:pt x="121729" y="394081"/>
                  </a:lnTo>
                  <a:lnTo>
                    <a:pt x="126301" y="388747"/>
                  </a:lnTo>
                  <a:close/>
                </a:path>
                <a:path w="507364" h="549275">
                  <a:moveTo>
                    <a:pt x="126657" y="112903"/>
                  </a:moveTo>
                  <a:lnTo>
                    <a:pt x="90258" y="76327"/>
                  </a:lnTo>
                  <a:lnTo>
                    <a:pt x="85051" y="71615"/>
                  </a:lnTo>
                  <a:lnTo>
                    <a:pt x="77012" y="72034"/>
                  </a:lnTo>
                  <a:lnTo>
                    <a:pt x="67919" y="82105"/>
                  </a:lnTo>
                  <a:lnTo>
                    <a:pt x="67945" y="89484"/>
                  </a:lnTo>
                  <a:lnTo>
                    <a:pt x="72339" y="94322"/>
                  </a:lnTo>
                  <a:lnTo>
                    <a:pt x="103809" y="125869"/>
                  </a:lnTo>
                  <a:lnTo>
                    <a:pt x="108762" y="130810"/>
                  </a:lnTo>
                  <a:lnTo>
                    <a:pt x="116776" y="130810"/>
                  </a:lnTo>
                  <a:lnTo>
                    <a:pt x="126657" y="120916"/>
                  </a:lnTo>
                  <a:lnTo>
                    <a:pt x="126657" y="112903"/>
                  </a:lnTo>
                  <a:close/>
                </a:path>
                <a:path w="507364" h="549275">
                  <a:moveTo>
                    <a:pt x="267360" y="5676"/>
                  </a:moveTo>
                  <a:lnTo>
                    <a:pt x="261670" y="0"/>
                  </a:lnTo>
                  <a:lnTo>
                    <a:pt x="247624" y="0"/>
                  </a:lnTo>
                  <a:lnTo>
                    <a:pt x="241935" y="5676"/>
                  </a:lnTo>
                  <a:lnTo>
                    <a:pt x="241935" y="64274"/>
                  </a:lnTo>
                  <a:lnTo>
                    <a:pt x="247624" y="69964"/>
                  </a:lnTo>
                  <a:lnTo>
                    <a:pt x="254647" y="69964"/>
                  </a:lnTo>
                  <a:lnTo>
                    <a:pt x="261670" y="69964"/>
                  </a:lnTo>
                  <a:lnTo>
                    <a:pt x="267360" y="64274"/>
                  </a:lnTo>
                  <a:lnTo>
                    <a:pt x="267360" y="5676"/>
                  </a:lnTo>
                  <a:close/>
                </a:path>
                <a:path w="507364" h="549275">
                  <a:moveTo>
                    <a:pt x="293103" y="512381"/>
                  </a:moveTo>
                  <a:lnTo>
                    <a:pt x="213715" y="512381"/>
                  </a:lnTo>
                  <a:lnTo>
                    <a:pt x="217716" y="526859"/>
                  </a:lnTo>
                  <a:lnTo>
                    <a:pt x="226428" y="538492"/>
                  </a:lnTo>
                  <a:lnTo>
                    <a:pt x="238709" y="546252"/>
                  </a:lnTo>
                  <a:lnTo>
                    <a:pt x="253441" y="549084"/>
                  </a:lnTo>
                  <a:lnTo>
                    <a:pt x="268160" y="546252"/>
                  </a:lnTo>
                  <a:lnTo>
                    <a:pt x="280441" y="538492"/>
                  </a:lnTo>
                  <a:lnTo>
                    <a:pt x="289128" y="526846"/>
                  </a:lnTo>
                  <a:lnTo>
                    <a:pt x="293103" y="512381"/>
                  </a:lnTo>
                  <a:close/>
                </a:path>
                <a:path w="507364" h="549275">
                  <a:moveTo>
                    <a:pt x="325374" y="467512"/>
                  </a:moveTo>
                  <a:lnTo>
                    <a:pt x="324827" y="458216"/>
                  </a:lnTo>
                  <a:lnTo>
                    <a:pt x="317411" y="450786"/>
                  </a:lnTo>
                  <a:lnTo>
                    <a:pt x="308114" y="450240"/>
                  </a:lnTo>
                  <a:lnTo>
                    <a:pt x="198716" y="450240"/>
                  </a:lnTo>
                  <a:lnTo>
                    <a:pt x="191655" y="452107"/>
                  </a:lnTo>
                  <a:lnTo>
                    <a:pt x="186055" y="456387"/>
                  </a:lnTo>
                  <a:lnTo>
                    <a:pt x="182473" y="462445"/>
                  </a:lnTo>
                  <a:lnTo>
                    <a:pt x="181457" y="469671"/>
                  </a:lnTo>
                  <a:lnTo>
                    <a:pt x="182003" y="478980"/>
                  </a:lnTo>
                  <a:lnTo>
                    <a:pt x="189407" y="486397"/>
                  </a:lnTo>
                  <a:lnTo>
                    <a:pt x="198716" y="486943"/>
                  </a:lnTo>
                  <a:lnTo>
                    <a:pt x="308114" y="486943"/>
                  </a:lnTo>
                  <a:lnTo>
                    <a:pt x="315163" y="485076"/>
                  </a:lnTo>
                  <a:lnTo>
                    <a:pt x="320763" y="480809"/>
                  </a:lnTo>
                  <a:lnTo>
                    <a:pt x="324345" y="474738"/>
                  </a:lnTo>
                  <a:lnTo>
                    <a:pt x="325374" y="467512"/>
                  </a:lnTo>
                  <a:close/>
                </a:path>
                <a:path w="507364" h="549275">
                  <a:moveTo>
                    <a:pt x="412165" y="251929"/>
                  </a:moveTo>
                  <a:lnTo>
                    <a:pt x="403352" y="202323"/>
                  </a:lnTo>
                  <a:lnTo>
                    <a:pt x="380517" y="159308"/>
                  </a:lnTo>
                  <a:lnTo>
                    <a:pt x="375539" y="154393"/>
                  </a:lnTo>
                  <a:lnTo>
                    <a:pt x="375539" y="256641"/>
                  </a:lnTo>
                  <a:lnTo>
                    <a:pt x="375513" y="257403"/>
                  </a:lnTo>
                  <a:lnTo>
                    <a:pt x="367106" y="299567"/>
                  </a:lnTo>
                  <a:lnTo>
                    <a:pt x="346506" y="333159"/>
                  </a:lnTo>
                  <a:lnTo>
                    <a:pt x="336308" y="346049"/>
                  </a:lnTo>
                  <a:lnTo>
                    <a:pt x="326885" y="359511"/>
                  </a:lnTo>
                  <a:lnTo>
                    <a:pt x="318262" y="373507"/>
                  </a:lnTo>
                  <a:lnTo>
                    <a:pt x="310464" y="387985"/>
                  </a:lnTo>
                  <a:lnTo>
                    <a:pt x="196037" y="387985"/>
                  </a:lnTo>
                  <a:lnTo>
                    <a:pt x="170446" y="345909"/>
                  </a:lnTo>
                  <a:lnTo>
                    <a:pt x="154063" y="325285"/>
                  </a:lnTo>
                  <a:lnTo>
                    <a:pt x="148526" y="317080"/>
                  </a:lnTo>
                  <a:lnTo>
                    <a:pt x="133565" y="278371"/>
                  </a:lnTo>
                  <a:lnTo>
                    <a:pt x="130975" y="251929"/>
                  </a:lnTo>
                  <a:lnTo>
                    <a:pt x="141122" y="205066"/>
                  </a:lnTo>
                  <a:lnTo>
                    <a:pt x="167398" y="166751"/>
                  </a:lnTo>
                  <a:lnTo>
                    <a:pt x="205981" y="140881"/>
                  </a:lnTo>
                  <a:lnTo>
                    <a:pt x="253060" y="131216"/>
                  </a:lnTo>
                  <a:lnTo>
                    <a:pt x="300139" y="140881"/>
                  </a:lnTo>
                  <a:lnTo>
                    <a:pt x="338721" y="166751"/>
                  </a:lnTo>
                  <a:lnTo>
                    <a:pt x="364998" y="205066"/>
                  </a:lnTo>
                  <a:lnTo>
                    <a:pt x="375170" y="252056"/>
                  </a:lnTo>
                  <a:lnTo>
                    <a:pt x="375539" y="256641"/>
                  </a:lnTo>
                  <a:lnTo>
                    <a:pt x="375539" y="154393"/>
                  </a:lnTo>
                  <a:lnTo>
                    <a:pt x="352094" y="131216"/>
                  </a:lnTo>
                  <a:lnTo>
                    <a:pt x="346214" y="125399"/>
                  </a:lnTo>
                  <a:lnTo>
                    <a:pt x="302945" y="103098"/>
                  </a:lnTo>
                  <a:lnTo>
                    <a:pt x="253250" y="94894"/>
                  </a:lnTo>
                  <a:lnTo>
                    <a:pt x="203555" y="103098"/>
                  </a:lnTo>
                  <a:lnTo>
                    <a:pt x="160286" y="125399"/>
                  </a:lnTo>
                  <a:lnTo>
                    <a:pt x="125984" y="159308"/>
                  </a:lnTo>
                  <a:lnTo>
                    <a:pt x="103149" y="202323"/>
                  </a:lnTo>
                  <a:lnTo>
                    <a:pt x="94335" y="251929"/>
                  </a:lnTo>
                  <a:lnTo>
                    <a:pt x="94335" y="257403"/>
                  </a:lnTo>
                  <a:lnTo>
                    <a:pt x="100901" y="299046"/>
                  </a:lnTo>
                  <a:lnTo>
                    <a:pt x="117170" y="336257"/>
                  </a:lnTo>
                  <a:lnTo>
                    <a:pt x="132981" y="357644"/>
                  </a:lnTo>
                  <a:lnTo>
                    <a:pt x="144005" y="371856"/>
                  </a:lnTo>
                  <a:lnTo>
                    <a:pt x="154520" y="388658"/>
                  </a:lnTo>
                  <a:lnTo>
                    <a:pt x="163563" y="405066"/>
                  </a:lnTo>
                  <a:lnTo>
                    <a:pt x="170167" y="418058"/>
                  </a:lnTo>
                  <a:lnTo>
                    <a:pt x="172224" y="422211"/>
                  </a:lnTo>
                  <a:lnTo>
                    <a:pt x="176466" y="424827"/>
                  </a:lnTo>
                  <a:lnTo>
                    <a:pt x="325526" y="424815"/>
                  </a:lnTo>
                  <a:lnTo>
                    <a:pt x="330034" y="424827"/>
                  </a:lnTo>
                  <a:lnTo>
                    <a:pt x="334276" y="422211"/>
                  </a:lnTo>
                  <a:lnTo>
                    <a:pt x="336334" y="418058"/>
                  </a:lnTo>
                  <a:lnTo>
                    <a:pt x="342950" y="405053"/>
                  </a:lnTo>
                  <a:lnTo>
                    <a:pt x="352005" y="388645"/>
                  </a:lnTo>
                  <a:lnTo>
                    <a:pt x="352425" y="387985"/>
                  </a:lnTo>
                  <a:lnTo>
                    <a:pt x="362534" y="371830"/>
                  </a:lnTo>
                  <a:lnTo>
                    <a:pt x="373519" y="357644"/>
                  </a:lnTo>
                  <a:lnTo>
                    <a:pt x="381914" y="347294"/>
                  </a:lnTo>
                  <a:lnTo>
                    <a:pt x="389331" y="336257"/>
                  </a:lnTo>
                  <a:lnTo>
                    <a:pt x="405599" y="299046"/>
                  </a:lnTo>
                  <a:lnTo>
                    <a:pt x="412165" y="257403"/>
                  </a:lnTo>
                  <a:lnTo>
                    <a:pt x="412165" y="251929"/>
                  </a:lnTo>
                  <a:close/>
                </a:path>
                <a:path w="507364" h="549275">
                  <a:moveTo>
                    <a:pt x="441248" y="90779"/>
                  </a:moveTo>
                  <a:lnTo>
                    <a:pt x="439940" y="82842"/>
                  </a:lnTo>
                  <a:lnTo>
                    <a:pt x="429742" y="75501"/>
                  </a:lnTo>
                  <a:lnTo>
                    <a:pt x="423659" y="75565"/>
                  </a:lnTo>
                  <a:lnTo>
                    <a:pt x="419227" y="78867"/>
                  </a:lnTo>
                  <a:lnTo>
                    <a:pt x="382511" y="115633"/>
                  </a:lnTo>
                  <a:lnTo>
                    <a:pt x="382511" y="123647"/>
                  </a:lnTo>
                  <a:lnTo>
                    <a:pt x="387438" y="128612"/>
                  </a:lnTo>
                  <a:lnTo>
                    <a:pt x="389953" y="130962"/>
                  </a:lnTo>
                  <a:lnTo>
                    <a:pt x="393293" y="132207"/>
                  </a:lnTo>
                  <a:lnTo>
                    <a:pt x="396722" y="132041"/>
                  </a:lnTo>
                  <a:lnTo>
                    <a:pt x="400113" y="132054"/>
                  </a:lnTo>
                  <a:lnTo>
                    <a:pt x="403364" y="130695"/>
                  </a:lnTo>
                  <a:lnTo>
                    <a:pt x="437146" y="96494"/>
                  </a:lnTo>
                  <a:lnTo>
                    <a:pt x="441248" y="90779"/>
                  </a:lnTo>
                  <a:close/>
                </a:path>
                <a:path w="507364" h="549275">
                  <a:moveTo>
                    <a:pt x="443572" y="412584"/>
                  </a:moveTo>
                  <a:lnTo>
                    <a:pt x="438467" y="406450"/>
                  </a:lnTo>
                  <a:lnTo>
                    <a:pt x="437019" y="405218"/>
                  </a:lnTo>
                  <a:lnTo>
                    <a:pt x="405752" y="373735"/>
                  </a:lnTo>
                  <a:lnTo>
                    <a:pt x="401040" y="368515"/>
                  </a:lnTo>
                  <a:lnTo>
                    <a:pt x="393001" y="368109"/>
                  </a:lnTo>
                  <a:lnTo>
                    <a:pt x="382574" y="377520"/>
                  </a:lnTo>
                  <a:lnTo>
                    <a:pt x="382168" y="385572"/>
                  </a:lnTo>
                  <a:lnTo>
                    <a:pt x="387756" y="391668"/>
                  </a:lnTo>
                  <a:lnTo>
                    <a:pt x="419544" y="423468"/>
                  </a:lnTo>
                  <a:lnTo>
                    <a:pt x="424040" y="428866"/>
                  </a:lnTo>
                  <a:lnTo>
                    <a:pt x="432054" y="429602"/>
                  </a:lnTo>
                  <a:lnTo>
                    <a:pt x="442849" y="420611"/>
                  </a:lnTo>
                  <a:lnTo>
                    <a:pt x="443572" y="412584"/>
                  </a:lnTo>
                  <a:close/>
                </a:path>
                <a:path w="507364" h="549275">
                  <a:moveTo>
                    <a:pt x="506945" y="243763"/>
                  </a:moveTo>
                  <a:lnTo>
                    <a:pt x="501281" y="238074"/>
                  </a:lnTo>
                  <a:lnTo>
                    <a:pt x="494233" y="238074"/>
                  </a:lnTo>
                  <a:lnTo>
                    <a:pt x="442709" y="238074"/>
                  </a:lnTo>
                  <a:lnTo>
                    <a:pt x="437019" y="243763"/>
                  </a:lnTo>
                  <a:lnTo>
                    <a:pt x="437019" y="257822"/>
                  </a:lnTo>
                  <a:lnTo>
                    <a:pt x="442709" y="263512"/>
                  </a:lnTo>
                  <a:lnTo>
                    <a:pt x="501281" y="263512"/>
                  </a:lnTo>
                  <a:lnTo>
                    <a:pt x="506945" y="257822"/>
                  </a:lnTo>
                  <a:lnTo>
                    <a:pt x="506945" y="243763"/>
                  </a:lnTo>
                  <a:close/>
                </a:path>
              </a:pathLst>
            </a:custGeom>
            <a:solidFill>
              <a:srgbClr val="A4A4A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015233" y="4414520"/>
            <a:ext cx="2101850" cy="7639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algn="ctr">
              <a:lnSpc>
                <a:spcPct val="85000"/>
              </a:lnSpc>
              <a:spcBef>
                <a:spcPts val="300"/>
              </a:spcBef>
            </a:pPr>
            <a:r>
              <a:rPr sz="1100" dirty="0">
                <a:latin typeface="Microsoft Sans Serif"/>
                <a:cs typeface="Microsoft Sans Serif"/>
              </a:rPr>
              <a:t>A</a:t>
            </a:r>
            <a:r>
              <a:rPr sz="1100" spc="-2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wide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range</a:t>
            </a:r>
            <a:r>
              <a:rPr sz="1100" spc="-3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of</a:t>
            </a:r>
            <a:r>
              <a:rPr sz="1100" spc="-2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attributes</a:t>
            </a:r>
            <a:r>
              <a:rPr sz="1100" spc="-30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affects </a:t>
            </a:r>
            <a:r>
              <a:rPr sz="1100" dirty="0">
                <a:latin typeface="Microsoft Sans Serif"/>
                <a:cs typeface="Microsoft Sans Serif"/>
              </a:rPr>
              <a:t>the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possibility</a:t>
            </a:r>
            <a:r>
              <a:rPr sz="1100" spc="-2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of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 </a:t>
            </a:r>
            <a:r>
              <a:rPr sz="1100" spc="-45" dirty="0">
                <a:latin typeface="Microsoft Sans Serif"/>
                <a:cs typeface="Microsoft Sans Serif"/>
              </a:rPr>
              <a:t>successful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first </a:t>
            </a:r>
            <a:r>
              <a:rPr sz="1100" spc="-20" dirty="0">
                <a:latin typeface="Microsoft Sans Serif"/>
                <a:cs typeface="Microsoft Sans Serif"/>
              </a:rPr>
              <a:t>stage</a:t>
            </a:r>
            <a:r>
              <a:rPr sz="1100" spc="-2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return.</a:t>
            </a:r>
            <a:r>
              <a:rPr sz="1100" spc="-4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In</a:t>
            </a:r>
            <a:r>
              <a:rPr sz="1100" spc="-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our</a:t>
            </a:r>
            <a:r>
              <a:rPr sz="1100" spc="-30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model</a:t>
            </a:r>
            <a:r>
              <a:rPr sz="1100" spc="-20" dirty="0">
                <a:latin typeface="Microsoft Sans Serif"/>
                <a:cs typeface="Microsoft Sans Serif"/>
              </a:rPr>
              <a:t> there were</a:t>
            </a:r>
            <a:r>
              <a:rPr sz="1100" dirty="0">
                <a:latin typeface="Microsoft Sans Serif"/>
                <a:cs typeface="Microsoft Sans Serif"/>
              </a:rPr>
              <a:t> 83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attributes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were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taken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into </a:t>
            </a:r>
            <a:r>
              <a:rPr sz="1100" spc="-10" dirty="0">
                <a:latin typeface="Microsoft Sans Serif"/>
                <a:cs typeface="Microsoft Sans Serif"/>
              </a:rPr>
              <a:t>consideration.</a:t>
            </a:r>
            <a:endParaRPr sz="1100">
              <a:latin typeface="Microsoft Sans Serif"/>
              <a:cs typeface="Microsoft Sans Serif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779008" y="3044951"/>
            <a:ext cx="1077595" cy="1077595"/>
            <a:chOff x="5779008" y="3044951"/>
            <a:chExt cx="1077595" cy="1077595"/>
          </a:xfrm>
        </p:grpSpPr>
        <p:sp>
          <p:nvSpPr>
            <p:cNvPr id="19" name="object 19"/>
            <p:cNvSpPr/>
            <p:nvPr/>
          </p:nvSpPr>
          <p:spPr>
            <a:xfrm>
              <a:off x="5779008" y="3044951"/>
              <a:ext cx="1077595" cy="1077595"/>
            </a:xfrm>
            <a:custGeom>
              <a:avLst/>
              <a:gdLst/>
              <a:ahLst/>
              <a:cxnLst/>
              <a:rect l="l" t="t" r="r" b="b"/>
              <a:pathLst>
                <a:path w="1077595" h="1077595">
                  <a:moveTo>
                    <a:pt x="1077467" y="0"/>
                  </a:moveTo>
                  <a:lnTo>
                    <a:pt x="320293" y="0"/>
                  </a:lnTo>
                  <a:lnTo>
                    <a:pt x="272959" y="3472"/>
                  </a:lnTo>
                  <a:lnTo>
                    <a:pt x="227782" y="13559"/>
                  </a:lnTo>
                  <a:lnTo>
                    <a:pt x="185258" y="29766"/>
                  </a:lnTo>
                  <a:lnTo>
                    <a:pt x="145882" y="51596"/>
                  </a:lnTo>
                  <a:lnTo>
                    <a:pt x="110150" y="78556"/>
                  </a:lnTo>
                  <a:lnTo>
                    <a:pt x="78556" y="110150"/>
                  </a:lnTo>
                  <a:lnTo>
                    <a:pt x="51596" y="145882"/>
                  </a:lnTo>
                  <a:lnTo>
                    <a:pt x="29766" y="185258"/>
                  </a:lnTo>
                  <a:lnTo>
                    <a:pt x="13559" y="227782"/>
                  </a:lnTo>
                  <a:lnTo>
                    <a:pt x="3472" y="272959"/>
                  </a:lnTo>
                  <a:lnTo>
                    <a:pt x="0" y="320294"/>
                  </a:lnTo>
                  <a:lnTo>
                    <a:pt x="0" y="1077468"/>
                  </a:lnTo>
                  <a:lnTo>
                    <a:pt x="757173" y="1077468"/>
                  </a:lnTo>
                  <a:lnTo>
                    <a:pt x="804508" y="1073995"/>
                  </a:lnTo>
                  <a:lnTo>
                    <a:pt x="849685" y="1063908"/>
                  </a:lnTo>
                  <a:lnTo>
                    <a:pt x="892209" y="1047701"/>
                  </a:lnTo>
                  <a:lnTo>
                    <a:pt x="931585" y="1025871"/>
                  </a:lnTo>
                  <a:lnTo>
                    <a:pt x="967317" y="998911"/>
                  </a:lnTo>
                  <a:lnTo>
                    <a:pt x="998911" y="967317"/>
                  </a:lnTo>
                  <a:lnTo>
                    <a:pt x="1025871" y="931585"/>
                  </a:lnTo>
                  <a:lnTo>
                    <a:pt x="1047701" y="892209"/>
                  </a:lnTo>
                  <a:lnTo>
                    <a:pt x="1063908" y="849685"/>
                  </a:lnTo>
                  <a:lnTo>
                    <a:pt x="1073995" y="804508"/>
                  </a:lnTo>
                  <a:lnTo>
                    <a:pt x="1077467" y="757174"/>
                  </a:lnTo>
                  <a:lnTo>
                    <a:pt x="1077467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57557" y="3329659"/>
              <a:ext cx="116805" cy="11211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61368" y="3504576"/>
              <a:ext cx="155309" cy="147726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249177" y="3680287"/>
              <a:ext cx="148279" cy="159731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6196923" y="3358459"/>
              <a:ext cx="342900" cy="341630"/>
            </a:xfrm>
            <a:custGeom>
              <a:avLst/>
              <a:gdLst/>
              <a:ahLst/>
              <a:cxnLst/>
              <a:rect l="l" t="t" r="r" b="b"/>
              <a:pathLst>
                <a:path w="342900" h="341629">
                  <a:moveTo>
                    <a:pt x="226222" y="0"/>
                  </a:moveTo>
                  <a:lnTo>
                    <a:pt x="166799" y="31562"/>
                  </a:lnTo>
                  <a:lnTo>
                    <a:pt x="135713" y="54469"/>
                  </a:lnTo>
                  <a:lnTo>
                    <a:pt x="104508" y="82683"/>
                  </a:lnTo>
                  <a:lnTo>
                    <a:pt x="65131" y="129560"/>
                  </a:lnTo>
                  <a:lnTo>
                    <a:pt x="36797" y="177598"/>
                  </a:lnTo>
                  <a:lnTo>
                    <a:pt x="17700" y="224140"/>
                  </a:lnTo>
                  <a:lnTo>
                    <a:pt x="6035" y="266529"/>
                  </a:lnTo>
                  <a:lnTo>
                    <a:pt x="0" y="302111"/>
                  </a:lnTo>
                  <a:lnTo>
                    <a:pt x="39509" y="341545"/>
                  </a:lnTo>
                  <a:lnTo>
                    <a:pt x="117855" y="324102"/>
                  </a:lnTo>
                  <a:lnTo>
                    <a:pt x="164674" y="305230"/>
                  </a:lnTo>
                  <a:lnTo>
                    <a:pt x="212963" y="277108"/>
                  </a:lnTo>
                  <a:lnTo>
                    <a:pt x="259996" y="237873"/>
                  </a:lnTo>
                  <a:lnTo>
                    <a:pt x="288264" y="206827"/>
                  </a:lnTo>
                  <a:lnTo>
                    <a:pt x="311215" y="176019"/>
                  </a:lnTo>
                  <a:lnTo>
                    <a:pt x="327812" y="148352"/>
                  </a:lnTo>
                  <a:lnTo>
                    <a:pt x="231878" y="148352"/>
                  </a:lnTo>
                  <a:lnTo>
                    <a:pt x="217410" y="145609"/>
                  </a:lnTo>
                  <a:lnTo>
                    <a:pt x="204556" y="137381"/>
                  </a:lnTo>
                  <a:lnTo>
                    <a:pt x="196311" y="124909"/>
                  </a:lnTo>
                  <a:lnTo>
                    <a:pt x="193563" y="110588"/>
                  </a:lnTo>
                  <a:lnTo>
                    <a:pt x="196311" y="96149"/>
                  </a:lnTo>
                  <a:lnTo>
                    <a:pt x="204556" y="83319"/>
                  </a:lnTo>
                  <a:lnTo>
                    <a:pt x="217052" y="75090"/>
                  </a:lnTo>
                  <a:lnTo>
                    <a:pt x="231400" y="72347"/>
                  </a:lnTo>
                  <a:lnTo>
                    <a:pt x="316127" y="72347"/>
                  </a:lnTo>
                  <a:lnTo>
                    <a:pt x="310757" y="65242"/>
                  </a:lnTo>
                  <a:lnTo>
                    <a:pt x="294408" y="47065"/>
                  </a:lnTo>
                  <a:lnTo>
                    <a:pt x="277033" y="31483"/>
                  </a:lnTo>
                  <a:lnTo>
                    <a:pt x="259598" y="18285"/>
                  </a:lnTo>
                  <a:lnTo>
                    <a:pt x="242522" y="7711"/>
                  </a:lnTo>
                  <a:lnTo>
                    <a:pt x="226222" y="0"/>
                  </a:lnTo>
                  <a:close/>
                </a:path>
                <a:path w="342900" h="341629">
                  <a:moveTo>
                    <a:pt x="316127" y="72347"/>
                  </a:moveTo>
                  <a:lnTo>
                    <a:pt x="231400" y="72347"/>
                  </a:lnTo>
                  <a:lnTo>
                    <a:pt x="245867" y="75090"/>
                  </a:lnTo>
                  <a:lnTo>
                    <a:pt x="258722" y="83319"/>
                  </a:lnTo>
                  <a:lnTo>
                    <a:pt x="266966" y="96149"/>
                  </a:lnTo>
                  <a:lnTo>
                    <a:pt x="269714" y="110588"/>
                  </a:lnTo>
                  <a:lnTo>
                    <a:pt x="266966" y="124909"/>
                  </a:lnTo>
                  <a:lnTo>
                    <a:pt x="258722" y="137381"/>
                  </a:lnTo>
                  <a:lnTo>
                    <a:pt x="246226" y="145609"/>
                  </a:lnTo>
                  <a:lnTo>
                    <a:pt x="231878" y="148352"/>
                  </a:lnTo>
                  <a:lnTo>
                    <a:pt x="327812" y="148352"/>
                  </a:lnTo>
                  <a:lnTo>
                    <a:pt x="329267" y="145927"/>
                  </a:lnTo>
                  <a:lnTo>
                    <a:pt x="342839" y="117028"/>
                  </a:lnTo>
                  <a:lnTo>
                    <a:pt x="335092" y="100641"/>
                  </a:lnTo>
                  <a:lnTo>
                    <a:pt x="324358" y="83239"/>
                  </a:lnTo>
                  <a:lnTo>
                    <a:pt x="316127" y="72347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123321" y="3684988"/>
              <a:ext cx="88647" cy="88745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5432552" y="4414520"/>
            <a:ext cx="1770380" cy="7639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indent="-1905" algn="ctr">
              <a:lnSpc>
                <a:spcPct val="85000"/>
              </a:lnSpc>
              <a:spcBef>
                <a:spcPts val="300"/>
              </a:spcBef>
            </a:pPr>
            <a:r>
              <a:rPr sz="1100" spc="-80" dirty="0">
                <a:latin typeface="Microsoft Sans Serif"/>
                <a:cs typeface="Microsoft Sans Serif"/>
              </a:rPr>
              <a:t>SpaceX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spc="-25" dirty="0">
                <a:latin typeface="Microsoft Sans Serif"/>
                <a:cs typeface="Microsoft Sans Serif"/>
              </a:rPr>
              <a:t>Falcon9</a:t>
            </a:r>
            <a:r>
              <a:rPr sz="1100" spc="-10" dirty="0">
                <a:latin typeface="Microsoft Sans Serif"/>
                <a:cs typeface="Microsoft Sans Serif"/>
              </a:rPr>
              <a:t> </a:t>
            </a:r>
            <a:r>
              <a:rPr sz="1100" spc="-30" dirty="0">
                <a:latin typeface="Microsoft Sans Serif"/>
                <a:cs typeface="Microsoft Sans Serif"/>
              </a:rPr>
              <a:t>launch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sites </a:t>
            </a:r>
            <a:r>
              <a:rPr sz="1100" spc="-20" dirty="0">
                <a:latin typeface="Microsoft Sans Serif"/>
                <a:cs typeface="Microsoft Sans Serif"/>
              </a:rPr>
              <a:t>were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all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25" dirty="0">
                <a:latin typeface="Microsoft Sans Serif"/>
                <a:cs typeface="Microsoft Sans Serif"/>
              </a:rPr>
              <a:t>close</a:t>
            </a:r>
            <a:r>
              <a:rPr sz="1100" spc="-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to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highway, </a:t>
            </a:r>
            <a:r>
              <a:rPr sz="1100" spc="-30" dirty="0">
                <a:latin typeface="Microsoft Sans Serif"/>
                <a:cs typeface="Microsoft Sans Serif"/>
              </a:rPr>
              <a:t>railway,</a:t>
            </a:r>
            <a:r>
              <a:rPr sz="1100" spc="-3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and</a:t>
            </a:r>
            <a:r>
              <a:rPr sz="1100" spc="-2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coastline proximities,</a:t>
            </a:r>
            <a:r>
              <a:rPr sz="1100" spc="-3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which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25" dirty="0">
                <a:latin typeface="Microsoft Sans Serif"/>
                <a:cs typeface="Microsoft Sans Serif"/>
              </a:rPr>
              <a:t>aimed </a:t>
            </a:r>
            <a:r>
              <a:rPr sz="1100" spc="-35" dirty="0">
                <a:latin typeface="Microsoft Sans Serif"/>
                <a:cs typeface="Microsoft Sans Serif"/>
              </a:rPr>
              <a:t>in </a:t>
            </a:r>
            <a:r>
              <a:rPr sz="1100" spc="-10" dirty="0">
                <a:latin typeface="Microsoft Sans Serif"/>
                <a:cs typeface="Microsoft Sans Serif"/>
              </a:rPr>
              <a:t>transportation</a:t>
            </a:r>
            <a:r>
              <a:rPr sz="1100" spc="90" dirty="0">
                <a:latin typeface="Microsoft Sans Serif"/>
                <a:cs typeface="Microsoft Sans Serif"/>
              </a:rPr>
              <a:t> </a:t>
            </a:r>
            <a:r>
              <a:rPr sz="1100" spc="-25" dirty="0">
                <a:latin typeface="Microsoft Sans Serif"/>
                <a:cs typeface="Microsoft Sans Serif"/>
              </a:rPr>
              <a:t>cost-</a:t>
            </a:r>
            <a:r>
              <a:rPr sz="1100" spc="-10" dirty="0">
                <a:latin typeface="Microsoft Sans Serif"/>
                <a:cs typeface="Microsoft Sans Serif"/>
              </a:rPr>
              <a:t>reduction</a:t>
            </a:r>
            <a:endParaRPr sz="1100">
              <a:latin typeface="Microsoft Sans Serif"/>
              <a:cs typeface="Microsoft Sans Serif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7854695" y="3044951"/>
            <a:ext cx="1077595" cy="1077595"/>
            <a:chOff x="7854695" y="3044951"/>
            <a:chExt cx="1077595" cy="1077595"/>
          </a:xfrm>
        </p:grpSpPr>
        <p:sp>
          <p:nvSpPr>
            <p:cNvPr id="27" name="object 27"/>
            <p:cNvSpPr/>
            <p:nvPr/>
          </p:nvSpPr>
          <p:spPr>
            <a:xfrm>
              <a:off x="7854695" y="3044951"/>
              <a:ext cx="1077595" cy="1077595"/>
            </a:xfrm>
            <a:custGeom>
              <a:avLst/>
              <a:gdLst/>
              <a:ahLst/>
              <a:cxnLst/>
              <a:rect l="l" t="t" r="r" b="b"/>
              <a:pathLst>
                <a:path w="1077595" h="1077595">
                  <a:moveTo>
                    <a:pt x="1077468" y="0"/>
                  </a:moveTo>
                  <a:lnTo>
                    <a:pt x="320294" y="0"/>
                  </a:lnTo>
                  <a:lnTo>
                    <a:pt x="272959" y="3472"/>
                  </a:lnTo>
                  <a:lnTo>
                    <a:pt x="227782" y="13559"/>
                  </a:lnTo>
                  <a:lnTo>
                    <a:pt x="185258" y="29766"/>
                  </a:lnTo>
                  <a:lnTo>
                    <a:pt x="145882" y="51596"/>
                  </a:lnTo>
                  <a:lnTo>
                    <a:pt x="110150" y="78556"/>
                  </a:lnTo>
                  <a:lnTo>
                    <a:pt x="78556" y="110150"/>
                  </a:lnTo>
                  <a:lnTo>
                    <a:pt x="51596" y="145882"/>
                  </a:lnTo>
                  <a:lnTo>
                    <a:pt x="29766" y="185258"/>
                  </a:lnTo>
                  <a:lnTo>
                    <a:pt x="13559" y="227782"/>
                  </a:lnTo>
                  <a:lnTo>
                    <a:pt x="3472" y="272959"/>
                  </a:lnTo>
                  <a:lnTo>
                    <a:pt x="0" y="320294"/>
                  </a:lnTo>
                  <a:lnTo>
                    <a:pt x="0" y="1077468"/>
                  </a:lnTo>
                  <a:lnTo>
                    <a:pt x="757174" y="1077468"/>
                  </a:lnTo>
                  <a:lnTo>
                    <a:pt x="804508" y="1073995"/>
                  </a:lnTo>
                  <a:lnTo>
                    <a:pt x="849685" y="1063908"/>
                  </a:lnTo>
                  <a:lnTo>
                    <a:pt x="892209" y="1047701"/>
                  </a:lnTo>
                  <a:lnTo>
                    <a:pt x="931585" y="1025871"/>
                  </a:lnTo>
                  <a:lnTo>
                    <a:pt x="967317" y="998911"/>
                  </a:lnTo>
                  <a:lnTo>
                    <a:pt x="998911" y="967317"/>
                  </a:lnTo>
                  <a:lnTo>
                    <a:pt x="1025871" y="931585"/>
                  </a:lnTo>
                  <a:lnTo>
                    <a:pt x="1047701" y="892209"/>
                  </a:lnTo>
                  <a:lnTo>
                    <a:pt x="1063908" y="849685"/>
                  </a:lnTo>
                  <a:lnTo>
                    <a:pt x="1073995" y="804508"/>
                  </a:lnTo>
                  <a:lnTo>
                    <a:pt x="1077468" y="757174"/>
                  </a:lnTo>
                  <a:lnTo>
                    <a:pt x="1077468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8177022" y="3361956"/>
              <a:ext cx="440055" cy="445770"/>
            </a:xfrm>
            <a:custGeom>
              <a:avLst/>
              <a:gdLst/>
              <a:ahLst/>
              <a:cxnLst/>
              <a:rect l="l" t="t" r="r" b="b"/>
              <a:pathLst>
                <a:path w="440054" h="445770">
                  <a:moveTo>
                    <a:pt x="172046" y="242011"/>
                  </a:moveTo>
                  <a:lnTo>
                    <a:pt x="76466" y="242011"/>
                  </a:lnTo>
                  <a:lnTo>
                    <a:pt x="76466" y="369214"/>
                  </a:lnTo>
                  <a:lnTo>
                    <a:pt x="172046" y="369214"/>
                  </a:lnTo>
                  <a:lnTo>
                    <a:pt x="172046" y="242011"/>
                  </a:lnTo>
                  <a:close/>
                </a:path>
                <a:path w="440054" h="445770">
                  <a:moveTo>
                    <a:pt x="280390" y="330"/>
                  </a:moveTo>
                  <a:lnTo>
                    <a:pt x="192824" y="330"/>
                  </a:lnTo>
                  <a:lnTo>
                    <a:pt x="227622" y="35052"/>
                  </a:lnTo>
                  <a:lnTo>
                    <a:pt x="73850" y="188518"/>
                  </a:lnTo>
                  <a:lnTo>
                    <a:pt x="91821" y="206463"/>
                  </a:lnTo>
                  <a:lnTo>
                    <a:pt x="245592" y="53047"/>
                  </a:lnTo>
                  <a:lnTo>
                    <a:pt x="280390" y="87718"/>
                  </a:lnTo>
                  <a:lnTo>
                    <a:pt x="280390" y="330"/>
                  </a:lnTo>
                  <a:close/>
                </a:path>
                <a:path w="440054" h="445770">
                  <a:moveTo>
                    <a:pt x="305879" y="127533"/>
                  </a:moveTo>
                  <a:lnTo>
                    <a:pt x="210286" y="127533"/>
                  </a:lnTo>
                  <a:lnTo>
                    <a:pt x="210286" y="369214"/>
                  </a:lnTo>
                  <a:lnTo>
                    <a:pt x="305879" y="369214"/>
                  </a:lnTo>
                  <a:lnTo>
                    <a:pt x="305879" y="127533"/>
                  </a:lnTo>
                  <a:close/>
                </a:path>
                <a:path w="440054" h="445770">
                  <a:moveTo>
                    <a:pt x="439699" y="407276"/>
                  </a:moveTo>
                  <a:lnTo>
                    <a:pt x="38227" y="407276"/>
                  </a:lnTo>
                  <a:lnTo>
                    <a:pt x="38227" y="0"/>
                  </a:lnTo>
                  <a:lnTo>
                    <a:pt x="0" y="0"/>
                  </a:lnTo>
                  <a:lnTo>
                    <a:pt x="0" y="407276"/>
                  </a:lnTo>
                  <a:lnTo>
                    <a:pt x="0" y="445338"/>
                  </a:lnTo>
                  <a:lnTo>
                    <a:pt x="439699" y="445338"/>
                  </a:lnTo>
                  <a:lnTo>
                    <a:pt x="439699" y="407276"/>
                  </a:lnTo>
                  <a:close/>
                </a:path>
                <a:path w="440054" h="445770">
                  <a:moveTo>
                    <a:pt x="439699" y="330"/>
                  </a:moveTo>
                  <a:lnTo>
                    <a:pt x="344106" y="330"/>
                  </a:lnTo>
                  <a:lnTo>
                    <a:pt x="344106" y="369214"/>
                  </a:lnTo>
                  <a:lnTo>
                    <a:pt x="439699" y="369214"/>
                  </a:lnTo>
                  <a:lnTo>
                    <a:pt x="439699" y="330"/>
                  </a:lnTo>
                  <a:close/>
                </a:path>
              </a:pathLst>
            </a:custGeom>
            <a:solidFill>
              <a:srgbClr val="A4A4A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7500873" y="4414520"/>
            <a:ext cx="1784350" cy="76390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indent="-635" algn="ctr">
              <a:lnSpc>
                <a:spcPct val="85000"/>
              </a:lnSpc>
              <a:spcBef>
                <a:spcPts val="300"/>
              </a:spcBef>
            </a:pPr>
            <a:r>
              <a:rPr sz="1100" dirty="0">
                <a:latin typeface="Microsoft Sans Serif"/>
                <a:cs typeface="Microsoft Sans Serif"/>
              </a:rPr>
              <a:t>insight</a:t>
            </a:r>
            <a:r>
              <a:rPr sz="1100" spc="-2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requires</a:t>
            </a:r>
            <a:r>
              <a:rPr sz="1100" spc="-2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further investigation.</a:t>
            </a:r>
            <a:r>
              <a:rPr sz="1100" spc="-40" dirty="0">
                <a:latin typeface="Microsoft Sans Serif"/>
                <a:cs typeface="Microsoft Sans Serif"/>
              </a:rPr>
              <a:t> </a:t>
            </a:r>
            <a:r>
              <a:rPr sz="1100" spc="-80" dirty="0">
                <a:latin typeface="Microsoft Sans Serif"/>
                <a:cs typeface="Microsoft Sans Serif"/>
              </a:rPr>
              <a:t>SpaceX</a:t>
            </a:r>
            <a:r>
              <a:rPr sz="1100" spc="10" dirty="0">
                <a:latin typeface="Microsoft Sans Serif"/>
                <a:cs typeface="Microsoft Sans Serif"/>
              </a:rPr>
              <a:t> </a:t>
            </a:r>
            <a:r>
              <a:rPr sz="1100" spc="-60" dirty="0">
                <a:latin typeface="Microsoft Sans Serif"/>
                <a:cs typeface="Microsoft Sans Serif"/>
              </a:rPr>
              <a:t>success </a:t>
            </a:r>
            <a:r>
              <a:rPr sz="1100" dirty="0">
                <a:latin typeface="Microsoft Sans Serif"/>
                <a:cs typeface="Microsoft Sans Serif"/>
              </a:rPr>
              <a:t>rate </a:t>
            </a:r>
            <a:r>
              <a:rPr sz="1100" spc="-35" dirty="0">
                <a:latin typeface="Microsoft Sans Serif"/>
                <a:cs typeface="Microsoft Sans Serif"/>
              </a:rPr>
              <a:t>increased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with </a:t>
            </a:r>
            <a:r>
              <a:rPr sz="1100" spc="-10" dirty="0">
                <a:latin typeface="Microsoft Sans Serif"/>
                <a:cs typeface="Microsoft Sans Serif"/>
              </a:rPr>
              <a:t>years, </a:t>
            </a:r>
            <a:r>
              <a:rPr sz="1100" spc="-150" dirty="0">
                <a:latin typeface="Microsoft Sans Serif"/>
                <a:cs typeface="Microsoft Sans Serif"/>
              </a:rPr>
              <a:t>KSC</a:t>
            </a:r>
            <a:r>
              <a:rPr sz="1100" spc="25" dirty="0">
                <a:latin typeface="Microsoft Sans Serif"/>
                <a:cs typeface="Microsoft Sans Serif"/>
              </a:rPr>
              <a:t> </a:t>
            </a:r>
            <a:r>
              <a:rPr sz="1100" spc="-110" dirty="0">
                <a:latin typeface="Microsoft Sans Serif"/>
                <a:cs typeface="Microsoft Sans Serif"/>
              </a:rPr>
              <a:t>LC</a:t>
            </a:r>
            <a:r>
              <a:rPr sz="1100" spc="35" dirty="0">
                <a:latin typeface="Microsoft Sans Serif"/>
                <a:cs typeface="Microsoft Sans Serif"/>
              </a:rPr>
              <a:t> </a:t>
            </a:r>
            <a:r>
              <a:rPr sz="1100" spc="220" dirty="0">
                <a:latin typeface="Microsoft Sans Serif"/>
                <a:cs typeface="Microsoft Sans Serif"/>
              </a:rPr>
              <a:t>–</a:t>
            </a:r>
            <a:r>
              <a:rPr sz="1100" spc="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39A site</a:t>
            </a:r>
            <a:r>
              <a:rPr sz="1100" spc="3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is</a:t>
            </a:r>
            <a:r>
              <a:rPr sz="1100" spc="25" dirty="0">
                <a:latin typeface="Microsoft Sans Serif"/>
                <a:cs typeface="Microsoft Sans Serif"/>
              </a:rPr>
              <a:t> </a:t>
            </a:r>
            <a:r>
              <a:rPr sz="1100" spc="-25" dirty="0">
                <a:latin typeface="Microsoft Sans Serif"/>
                <a:cs typeface="Microsoft Sans Serif"/>
              </a:rPr>
              <a:t>the </a:t>
            </a:r>
            <a:r>
              <a:rPr sz="1100" spc="-10" dirty="0">
                <a:latin typeface="Microsoft Sans Serif"/>
                <a:cs typeface="Microsoft Sans Serif"/>
              </a:rPr>
              <a:t>highest</a:t>
            </a:r>
            <a:r>
              <a:rPr sz="1100" dirty="0">
                <a:latin typeface="Microsoft Sans Serif"/>
                <a:cs typeface="Microsoft Sans Serif"/>
              </a:rPr>
              <a:t> in</a:t>
            </a:r>
            <a:r>
              <a:rPr sz="1100" spc="25" dirty="0">
                <a:latin typeface="Microsoft Sans Serif"/>
                <a:cs typeface="Microsoft Sans Serif"/>
              </a:rPr>
              <a:t> </a:t>
            </a:r>
            <a:r>
              <a:rPr sz="1100" spc="-65" dirty="0">
                <a:latin typeface="Microsoft Sans Serif"/>
                <a:cs typeface="Microsoft Sans Serif"/>
              </a:rPr>
              <a:t>success</a:t>
            </a:r>
            <a:r>
              <a:rPr sz="1100" spc="1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rate.</a:t>
            </a:r>
            <a:endParaRPr sz="1100">
              <a:latin typeface="Microsoft Sans Serif"/>
              <a:cs typeface="Microsoft Sans Serif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9930383" y="3044951"/>
            <a:ext cx="1077595" cy="1077595"/>
            <a:chOff x="9930383" y="3044951"/>
            <a:chExt cx="1077595" cy="1077595"/>
          </a:xfrm>
        </p:grpSpPr>
        <p:sp>
          <p:nvSpPr>
            <p:cNvPr id="31" name="object 31"/>
            <p:cNvSpPr/>
            <p:nvPr/>
          </p:nvSpPr>
          <p:spPr>
            <a:xfrm>
              <a:off x="9930383" y="3044951"/>
              <a:ext cx="1077595" cy="1077595"/>
            </a:xfrm>
            <a:custGeom>
              <a:avLst/>
              <a:gdLst/>
              <a:ahLst/>
              <a:cxnLst/>
              <a:rect l="l" t="t" r="r" b="b"/>
              <a:pathLst>
                <a:path w="1077595" h="1077595">
                  <a:moveTo>
                    <a:pt x="1077468" y="0"/>
                  </a:moveTo>
                  <a:lnTo>
                    <a:pt x="320294" y="0"/>
                  </a:lnTo>
                  <a:lnTo>
                    <a:pt x="272959" y="3472"/>
                  </a:lnTo>
                  <a:lnTo>
                    <a:pt x="227782" y="13559"/>
                  </a:lnTo>
                  <a:lnTo>
                    <a:pt x="185258" y="29766"/>
                  </a:lnTo>
                  <a:lnTo>
                    <a:pt x="145882" y="51596"/>
                  </a:lnTo>
                  <a:lnTo>
                    <a:pt x="110150" y="78556"/>
                  </a:lnTo>
                  <a:lnTo>
                    <a:pt x="78556" y="110150"/>
                  </a:lnTo>
                  <a:lnTo>
                    <a:pt x="51596" y="145882"/>
                  </a:lnTo>
                  <a:lnTo>
                    <a:pt x="29766" y="185258"/>
                  </a:lnTo>
                  <a:lnTo>
                    <a:pt x="13559" y="227782"/>
                  </a:lnTo>
                  <a:lnTo>
                    <a:pt x="3472" y="272959"/>
                  </a:lnTo>
                  <a:lnTo>
                    <a:pt x="0" y="320294"/>
                  </a:lnTo>
                  <a:lnTo>
                    <a:pt x="0" y="1077468"/>
                  </a:lnTo>
                  <a:lnTo>
                    <a:pt x="757174" y="1077468"/>
                  </a:lnTo>
                  <a:lnTo>
                    <a:pt x="804508" y="1073995"/>
                  </a:lnTo>
                  <a:lnTo>
                    <a:pt x="849685" y="1063908"/>
                  </a:lnTo>
                  <a:lnTo>
                    <a:pt x="892209" y="1047701"/>
                  </a:lnTo>
                  <a:lnTo>
                    <a:pt x="931585" y="1025871"/>
                  </a:lnTo>
                  <a:lnTo>
                    <a:pt x="967317" y="998911"/>
                  </a:lnTo>
                  <a:lnTo>
                    <a:pt x="998911" y="967317"/>
                  </a:lnTo>
                  <a:lnTo>
                    <a:pt x="1025871" y="931585"/>
                  </a:lnTo>
                  <a:lnTo>
                    <a:pt x="1047701" y="892209"/>
                  </a:lnTo>
                  <a:lnTo>
                    <a:pt x="1063908" y="849685"/>
                  </a:lnTo>
                  <a:lnTo>
                    <a:pt x="1073995" y="804508"/>
                  </a:lnTo>
                  <a:lnTo>
                    <a:pt x="1077468" y="757174"/>
                  </a:lnTo>
                  <a:lnTo>
                    <a:pt x="1077468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386533" y="3476760"/>
              <a:ext cx="152939" cy="152645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10212514" y="3386454"/>
              <a:ext cx="514350" cy="396875"/>
            </a:xfrm>
            <a:custGeom>
              <a:avLst/>
              <a:gdLst/>
              <a:ahLst/>
              <a:cxnLst/>
              <a:rect l="l" t="t" r="r" b="b"/>
              <a:pathLst>
                <a:path w="514350" h="396875">
                  <a:moveTo>
                    <a:pt x="129400" y="371436"/>
                  </a:moveTo>
                  <a:lnTo>
                    <a:pt x="127406" y="361530"/>
                  </a:lnTo>
                  <a:lnTo>
                    <a:pt x="121945" y="353441"/>
                  </a:lnTo>
                  <a:lnTo>
                    <a:pt x="113842" y="347992"/>
                  </a:lnTo>
                  <a:lnTo>
                    <a:pt x="103911" y="345998"/>
                  </a:lnTo>
                  <a:lnTo>
                    <a:pt x="93992" y="347992"/>
                  </a:lnTo>
                  <a:lnTo>
                    <a:pt x="85890" y="353441"/>
                  </a:lnTo>
                  <a:lnTo>
                    <a:pt x="80429" y="361530"/>
                  </a:lnTo>
                  <a:lnTo>
                    <a:pt x="78422" y="371436"/>
                  </a:lnTo>
                  <a:lnTo>
                    <a:pt x="80429" y="381342"/>
                  </a:lnTo>
                  <a:lnTo>
                    <a:pt x="85890" y="389420"/>
                  </a:lnTo>
                  <a:lnTo>
                    <a:pt x="93992" y="394881"/>
                  </a:lnTo>
                  <a:lnTo>
                    <a:pt x="103911" y="396875"/>
                  </a:lnTo>
                  <a:lnTo>
                    <a:pt x="113842" y="394881"/>
                  </a:lnTo>
                  <a:lnTo>
                    <a:pt x="121945" y="389420"/>
                  </a:lnTo>
                  <a:lnTo>
                    <a:pt x="127406" y="381342"/>
                  </a:lnTo>
                  <a:lnTo>
                    <a:pt x="129400" y="371436"/>
                  </a:lnTo>
                  <a:close/>
                </a:path>
                <a:path w="514350" h="396875">
                  <a:moveTo>
                    <a:pt x="409790" y="78867"/>
                  </a:moveTo>
                  <a:lnTo>
                    <a:pt x="407797" y="68961"/>
                  </a:lnTo>
                  <a:lnTo>
                    <a:pt x="402323" y="60871"/>
                  </a:lnTo>
                  <a:lnTo>
                    <a:pt x="394220" y="55422"/>
                  </a:lnTo>
                  <a:lnTo>
                    <a:pt x="384302" y="53416"/>
                  </a:lnTo>
                  <a:lnTo>
                    <a:pt x="374383" y="55422"/>
                  </a:lnTo>
                  <a:lnTo>
                    <a:pt x="366280" y="60871"/>
                  </a:lnTo>
                  <a:lnTo>
                    <a:pt x="360819" y="68961"/>
                  </a:lnTo>
                  <a:lnTo>
                    <a:pt x="358813" y="78867"/>
                  </a:lnTo>
                  <a:lnTo>
                    <a:pt x="360819" y="88760"/>
                  </a:lnTo>
                  <a:lnTo>
                    <a:pt x="366280" y="96850"/>
                  </a:lnTo>
                  <a:lnTo>
                    <a:pt x="374383" y="102298"/>
                  </a:lnTo>
                  <a:lnTo>
                    <a:pt x="384302" y="104305"/>
                  </a:lnTo>
                  <a:lnTo>
                    <a:pt x="394220" y="102298"/>
                  </a:lnTo>
                  <a:lnTo>
                    <a:pt x="402323" y="96850"/>
                  </a:lnTo>
                  <a:lnTo>
                    <a:pt x="407797" y="88760"/>
                  </a:lnTo>
                  <a:lnTo>
                    <a:pt x="409790" y="78867"/>
                  </a:lnTo>
                  <a:close/>
                </a:path>
                <a:path w="514350" h="396875">
                  <a:moveTo>
                    <a:pt x="420954" y="149948"/>
                  </a:moveTo>
                  <a:lnTo>
                    <a:pt x="417436" y="117665"/>
                  </a:lnTo>
                  <a:lnTo>
                    <a:pt x="412330" y="121589"/>
                  </a:lnTo>
                  <a:lnTo>
                    <a:pt x="406692" y="124815"/>
                  </a:lnTo>
                  <a:lnTo>
                    <a:pt x="400685" y="127317"/>
                  </a:lnTo>
                  <a:lnTo>
                    <a:pt x="394500" y="129108"/>
                  </a:lnTo>
                  <a:lnTo>
                    <a:pt x="392671" y="160528"/>
                  </a:lnTo>
                  <a:lnTo>
                    <a:pt x="373634" y="195808"/>
                  </a:lnTo>
                  <a:lnTo>
                    <a:pt x="340017" y="230987"/>
                  </a:lnTo>
                  <a:lnTo>
                    <a:pt x="294449" y="262039"/>
                  </a:lnTo>
                  <a:lnTo>
                    <a:pt x="238531" y="285254"/>
                  </a:lnTo>
                  <a:lnTo>
                    <a:pt x="185483" y="293204"/>
                  </a:lnTo>
                  <a:lnTo>
                    <a:pt x="163893" y="291439"/>
                  </a:lnTo>
                  <a:lnTo>
                    <a:pt x="123037" y="266484"/>
                  </a:lnTo>
                  <a:lnTo>
                    <a:pt x="118567" y="238823"/>
                  </a:lnTo>
                  <a:lnTo>
                    <a:pt x="122859" y="222669"/>
                  </a:lnTo>
                  <a:lnTo>
                    <a:pt x="131318" y="205435"/>
                  </a:lnTo>
                  <a:lnTo>
                    <a:pt x="129997" y="194360"/>
                  </a:lnTo>
                  <a:lnTo>
                    <a:pt x="129806" y="183172"/>
                  </a:lnTo>
                  <a:lnTo>
                    <a:pt x="130695" y="171983"/>
                  </a:lnTo>
                  <a:lnTo>
                    <a:pt x="132588" y="160909"/>
                  </a:lnTo>
                  <a:lnTo>
                    <a:pt x="122237" y="173151"/>
                  </a:lnTo>
                  <a:lnTo>
                    <a:pt x="112839" y="186347"/>
                  </a:lnTo>
                  <a:lnTo>
                    <a:pt x="99834" y="211670"/>
                  </a:lnTo>
                  <a:lnTo>
                    <a:pt x="93395" y="235800"/>
                  </a:lnTo>
                  <a:lnTo>
                    <a:pt x="93662" y="258267"/>
                  </a:lnTo>
                  <a:lnTo>
                    <a:pt x="114147" y="295465"/>
                  </a:lnTo>
                  <a:lnTo>
                    <a:pt x="157010" y="315429"/>
                  </a:lnTo>
                  <a:lnTo>
                    <a:pt x="185483" y="318008"/>
                  </a:lnTo>
                  <a:lnTo>
                    <a:pt x="214617" y="315772"/>
                  </a:lnTo>
                  <a:lnTo>
                    <a:pt x="275996" y="298424"/>
                  </a:lnTo>
                  <a:lnTo>
                    <a:pt x="351675" y="254127"/>
                  </a:lnTo>
                  <a:lnTo>
                    <a:pt x="386702" y="220472"/>
                  </a:lnTo>
                  <a:lnTo>
                    <a:pt x="410248" y="184975"/>
                  </a:lnTo>
                  <a:lnTo>
                    <a:pt x="420954" y="149948"/>
                  </a:lnTo>
                  <a:close/>
                </a:path>
                <a:path w="514350" h="396875">
                  <a:moveTo>
                    <a:pt x="513829" y="124815"/>
                  </a:moveTo>
                  <a:lnTo>
                    <a:pt x="502831" y="59778"/>
                  </a:lnTo>
                  <a:lnTo>
                    <a:pt x="453364" y="15341"/>
                  </a:lnTo>
                  <a:lnTo>
                    <a:pt x="416534" y="3886"/>
                  </a:lnTo>
                  <a:lnTo>
                    <a:pt x="372833" y="0"/>
                  </a:lnTo>
                  <a:lnTo>
                    <a:pt x="326542" y="3530"/>
                  </a:lnTo>
                  <a:lnTo>
                    <a:pt x="278282" y="13982"/>
                  </a:lnTo>
                  <a:lnTo>
                    <a:pt x="229184" y="31127"/>
                  </a:lnTo>
                  <a:lnTo>
                    <a:pt x="180390" y="54698"/>
                  </a:lnTo>
                  <a:lnTo>
                    <a:pt x="131826" y="84569"/>
                  </a:lnTo>
                  <a:lnTo>
                    <a:pt x="89827" y="117716"/>
                  </a:lnTo>
                  <a:lnTo>
                    <a:pt x="55003" y="153098"/>
                  </a:lnTo>
                  <a:lnTo>
                    <a:pt x="28003" y="189687"/>
                  </a:lnTo>
                  <a:lnTo>
                    <a:pt x="9461" y="226453"/>
                  </a:lnTo>
                  <a:lnTo>
                    <a:pt x="0" y="262382"/>
                  </a:lnTo>
                  <a:lnTo>
                    <a:pt x="254" y="296418"/>
                  </a:lnTo>
                  <a:lnTo>
                    <a:pt x="19342" y="339902"/>
                  </a:lnTo>
                  <a:lnTo>
                    <a:pt x="53568" y="368249"/>
                  </a:lnTo>
                  <a:lnTo>
                    <a:pt x="56045" y="355460"/>
                  </a:lnTo>
                  <a:lnTo>
                    <a:pt x="61861" y="344081"/>
                  </a:lnTo>
                  <a:lnTo>
                    <a:pt x="33820" y="315468"/>
                  </a:lnTo>
                  <a:lnTo>
                    <a:pt x="25260" y="285661"/>
                  </a:lnTo>
                  <a:lnTo>
                    <a:pt x="28905" y="251815"/>
                  </a:lnTo>
                  <a:lnTo>
                    <a:pt x="43738" y="215468"/>
                  </a:lnTo>
                  <a:lnTo>
                    <a:pt x="68681" y="178181"/>
                  </a:lnTo>
                  <a:lnTo>
                    <a:pt x="102704" y="141528"/>
                  </a:lnTo>
                  <a:lnTo>
                    <a:pt x="144741" y="107061"/>
                  </a:lnTo>
                  <a:lnTo>
                    <a:pt x="193763" y="76314"/>
                  </a:lnTo>
                  <a:lnTo>
                    <a:pt x="239687" y="54317"/>
                  </a:lnTo>
                  <a:lnTo>
                    <a:pt x="285851" y="38163"/>
                  </a:lnTo>
                  <a:lnTo>
                    <a:pt x="331050" y="28194"/>
                  </a:lnTo>
                  <a:lnTo>
                    <a:pt x="374103" y="24803"/>
                  </a:lnTo>
                  <a:lnTo>
                    <a:pt x="410921" y="27851"/>
                  </a:lnTo>
                  <a:lnTo>
                    <a:pt x="441579" y="36804"/>
                  </a:lnTo>
                  <a:lnTo>
                    <a:pt x="465429" y="51358"/>
                  </a:lnTo>
                  <a:lnTo>
                    <a:pt x="481799" y="71234"/>
                  </a:lnTo>
                  <a:lnTo>
                    <a:pt x="489851" y="95656"/>
                  </a:lnTo>
                  <a:lnTo>
                    <a:pt x="489292" y="123545"/>
                  </a:lnTo>
                  <a:lnTo>
                    <a:pt x="463321" y="186347"/>
                  </a:lnTo>
                  <a:lnTo>
                    <a:pt x="437197" y="220573"/>
                  </a:lnTo>
                  <a:lnTo>
                    <a:pt x="404380" y="253136"/>
                  </a:lnTo>
                  <a:lnTo>
                    <a:pt x="365823" y="283298"/>
                  </a:lnTo>
                  <a:lnTo>
                    <a:pt x="322491" y="310375"/>
                  </a:lnTo>
                  <a:lnTo>
                    <a:pt x="280098" y="330847"/>
                  </a:lnTo>
                  <a:lnTo>
                    <a:pt x="237578" y="346316"/>
                  </a:lnTo>
                  <a:lnTo>
                    <a:pt x="195783" y="356527"/>
                  </a:lnTo>
                  <a:lnTo>
                    <a:pt x="155536" y="361264"/>
                  </a:lnTo>
                  <a:lnTo>
                    <a:pt x="156806" y="376516"/>
                  </a:lnTo>
                  <a:lnTo>
                    <a:pt x="154254" y="386702"/>
                  </a:lnTo>
                  <a:lnTo>
                    <a:pt x="197954" y="381825"/>
                  </a:lnTo>
                  <a:lnTo>
                    <a:pt x="243319" y="371119"/>
                  </a:lnTo>
                  <a:lnTo>
                    <a:pt x="289394" y="354672"/>
                  </a:lnTo>
                  <a:lnTo>
                    <a:pt x="335241" y="332638"/>
                  </a:lnTo>
                  <a:lnTo>
                    <a:pt x="381317" y="304279"/>
                  </a:lnTo>
                  <a:lnTo>
                    <a:pt x="422376" y="272211"/>
                  </a:lnTo>
                  <a:lnTo>
                    <a:pt x="457466" y="237286"/>
                  </a:lnTo>
                  <a:lnTo>
                    <a:pt x="485622" y="200342"/>
                  </a:lnTo>
                  <a:lnTo>
                    <a:pt x="504444" y="161747"/>
                  </a:lnTo>
                  <a:lnTo>
                    <a:pt x="513829" y="124815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9686670" y="4414520"/>
            <a:ext cx="1564640" cy="335915"/>
          </a:xfrm>
          <a:prstGeom prst="rect">
            <a:avLst/>
          </a:prstGeom>
        </p:spPr>
        <p:txBody>
          <a:bodyPr vert="horz" wrap="square" lIns="0" tIns="38735" rIns="0" bIns="0" rtlCol="0">
            <a:spAutoFit/>
          </a:bodyPr>
          <a:lstStyle/>
          <a:p>
            <a:pPr marL="220979" marR="5080" indent="-208915">
              <a:lnSpc>
                <a:spcPts val="1120"/>
              </a:lnSpc>
              <a:spcBef>
                <a:spcPts val="305"/>
              </a:spcBef>
            </a:pPr>
            <a:r>
              <a:rPr sz="1100" dirty="0">
                <a:latin typeface="Microsoft Sans Serif"/>
                <a:cs typeface="Microsoft Sans Serif"/>
              </a:rPr>
              <a:t>Orbit</a:t>
            </a:r>
            <a:r>
              <a:rPr sz="1100" spc="-4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and</a:t>
            </a:r>
            <a:r>
              <a:rPr sz="1100" spc="-3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booster</a:t>
            </a:r>
            <a:r>
              <a:rPr sz="1100" spc="-30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version affect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spc="-60" dirty="0">
                <a:latin typeface="Microsoft Sans Serif"/>
                <a:cs typeface="Microsoft Sans Serif"/>
              </a:rPr>
              <a:t>success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rate.</a:t>
            </a:r>
            <a:endParaRPr sz="1100">
              <a:latin typeface="Microsoft Sans Serif"/>
              <a:cs typeface="Microsoft Sans Serif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1071859" y="6464680"/>
            <a:ext cx="244475" cy="1784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7E7E7E"/>
                </a:solidFill>
                <a:latin typeface="Calibri"/>
                <a:cs typeface="Calibri"/>
              </a:rPr>
              <a:t>45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965940" y="6392976"/>
            <a:ext cx="14859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5</a:t>
            </a:r>
            <a:endParaRPr sz="1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32006" y="6080861"/>
            <a:ext cx="14795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6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0" dirty="0"/>
              <a:t>Methodology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8480" y="1324260"/>
            <a:ext cx="557974" cy="55797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892935" y="1257427"/>
            <a:ext cx="8347075" cy="47828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5430" indent="-252729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265430" algn="l"/>
              </a:tabLst>
            </a:pP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Data</a:t>
            </a:r>
            <a:r>
              <a:rPr sz="1600" spc="-8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collection</a:t>
            </a:r>
            <a:r>
              <a:rPr sz="1600" spc="-5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Methodology:</a:t>
            </a:r>
            <a:endParaRPr sz="1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was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collected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95" dirty="0">
                <a:solidFill>
                  <a:srgbClr val="767070"/>
                </a:solidFill>
                <a:latin typeface="Microsoft Sans Serif"/>
                <a:cs typeface="Microsoft Sans Serif"/>
              </a:rPr>
              <a:t>SpaceX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 rest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85" dirty="0">
                <a:solidFill>
                  <a:srgbClr val="767070"/>
                </a:solidFill>
                <a:latin typeface="Microsoft Sans Serif"/>
                <a:cs typeface="Microsoft Sans Serif"/>
              </a:rPr>
              <a:t>API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in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addition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of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web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scraping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on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Wikipedia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webpages.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320"/>
              </a:spcBef>
            </a:pPr>
            <a:endParaRPr sz="1400">
              <a:latin typeface="Microsoft Sans Serif"/>
              <a:cs typeface="Microsoft Sans Serif"/>
            </a:endParaRPr>
          </a:p>
          <a:p>
            <a:pPr marL="265430" indent="-252729">
              <a:lnSpc>
                <a:spcPct val="100000"/>
              </a:lnSpc>
              <a:buAutoNum type="arabicPlain" startAt="2"/>
              <a:tabLst>
                <a:tab pos="265430" algn="l"/>
              </a:tabLst>
            </a:pP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Perform</a:t>
            </a:r>
            <a:r>
              <a:rPr sz="1600" spc="-7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0A48CA"/>
                </a:solidFill>
                <a:latin typeface="Microsoft Sans Serif"/>
                <a:cs typeface="Microsoft Sans Serif"/>
              </a:rPr>
              <a:t>data</a:t>
            </a:r>
            <a:r>
              <a:rPr sz="1600" spc="-6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wrangling:</a:t>
            </a:r>
            <a:endParaRPr sz="1600">
              <a:latin typeface="Microsoft Sans Serif"/>
              <a:cs typeface="Microsoft Sans Serif"/>
            </a:endParaRPr>
          </a:p>
          <a:p>
            <a:pPr marL="12700" marR="102235">
              <a:lnSpc>
                <a:spcPct val="100000"/>
              </a:lnSpc>
              <a:spcBef>
                <a:spcPts val="1415"/>
              </a:spcBef>
            </a:pP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</a:t>
            </a:r>
            <a:r>
              <a:rPr sz="1400" spc="-9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was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preprocessed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767070"/>
                </a:solidFill>
                <a:latin typeface="Microsoft Sans Serif"/>
                <a:cs typeface="Microsoft Sans Serif"/>
              </a:rPr>
              <a:t>Panadas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80" dirty="0">
                <a:solidFill>
                  <a:srgbClr val="767070"/>
                </a:solidFill>
                <a:latin typeface="Microsoft Sans Serif"/>
                <a:cs typeface="Microsoft Sans Serif"/>
              </a:rPr>
              <a:t>NumPy,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some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of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main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technique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are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used:</a:t>
            </a:r>
            <a:r>
              <a:rPr sz="1400" spc="-7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OneHot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encoding, 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unnecessary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columns</a:t>
            </a: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removal,</a:t>
            </a:r>
            <a:r>
              <a:rPr sz="1400" spc="-6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</a:t>
            </a:r>
            <a:r>
              <a:rPr sz="1400" spc="-6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normalization</a:t>
            </a: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standardization.</a:t>
            </a:r>
            <a:endParaRPr sz="1400">
              <a:latin typeface="Microsoft Sans Serif"/>
              <a:cs typeface="Microsoft Sans Serif"/>
            </a:endParaRPr>
          </a:p>
          <a:p>
            <a:pPr marL="265430" indent="-252729">
              <a:lnSpc>
                <a:spcPct val="100000"/>
              </a:lnSpc>
              <a:spcBef>
                <a:spcPts val="1130"/>
              </a:spcBef>
              <a:buAutoNum type="arabicPlain" startAt="3"/>
              <a:tabLst>
                <a:tab pos="265430" algn="l"/>
              </a:tabLst>
            </a:pP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Perform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exploratory</a:t>
            </a:r>
            <a:r>
              <a:rPr sz="16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data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analysis</a:t>
            </a:r>
            <a:r>
              <a:rPr sz="16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0A48CA"/>
                </a:solidFill>
                <a:latin typeface="Microsoft Sans Serif"/>
                <a:cs typeface="Microsoft Sans Serif"/>
              </a:rPr>
              <a:t>(EDA)</a:t>
            </a:r>
            <a:endParaRPr sz="1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5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libraries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such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as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seaborn</a:t>
            </a: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matplotlib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for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visualization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20" dirty="0">
                <a:solidFill>
                  <a:srgbClr val="767070"/>
                </a:solidFill>
                <a:latin typeface="Microsoft Sans Serif"/>
                <a:cs typeface="Microsoft Sans Serif"/>
              </a:rPr>
              <a:t>SQL</a:t>
            </a:r>
            <a:r>
              <a:rPr sz="1400" spc="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for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quires.</a:t>
            </a:r>
            <a:endParaRPr sz="1400">
              <a:latin typeface="Microsoft Sans Serif"/>
              <a:cs typeface="Microsoft Sans Serif"/>
            </a:endParaRPr>
          </a:p>
          <a:p>
            <a:pPr marL="265430" indent="-252729">
              <a:lnSpc>
                <a:spcPct val="100000"/>
              </a:lnSpc>
              <a:spcBef>
                <a:spcPts val="1465"/>
              </a:spcBef>
              <a:buAutoNum type="arabicPlain" startAt="4"/>
              <a:tabLst>
                <a:tab pos="265430" algn="l"/>
              </a:tabLst>
            </a:pP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Perform</a:t>
            </a:r>
            <a:r>
              <a:rPr sz="1600" spc="-4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interactive</a:t>
            </a:r>
            <a:r>
              <a:rPr sz="16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0A48CA"/>
                </a:solidFill>
                <a:latin typeface="Microsoft Sans Serif"/>
                <a:cs typeface="Microsoft Sans Serif"/>
              </a:rPr>
              <a:t>visual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analytics</a:t>
            </a:r>
            <a:endParaRPr sz="1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770"/>
              </a:spcBef>
            </a:pP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following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libraries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Folium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Plotly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Dash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1400">
              <a:latin typeface="Microsoft Sans Serif"/>
              <a:cs typeface="Microsoft Sans Serif"/>
            </a:endParaRPr>
          </a:p>
          <a:p>
            <a:pPr marL="265430" indent="-252729">
              <a:lnSpc>
                <a:spcPct val="100000"/>
              </a:lnSpc>
              <a:buAutoNum type="arabicPlain" startAt="5"/>
              <a:tabLst>
                <a:tab pos="265430" algn="l"/>
              </a:tabLst>
            </a:pP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Perform</a:t>
            </a:r>
            <a:r>
              <a:rPr sz="16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predictive</a:t>
            </a:r>
            <a:r>
              <a:rPr sz="1600" spc="-4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analysis</a:t>
            </a:r>
            <a:r>
              <a:rPr sz="1600" spc="-15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using</a:t>
            </a:r>
            <a:r>
              <a:rPr sz="1600" spc="-5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35" dirty="0">
                <a:solidFill>
                  <a:srgbClr val="0A48CA"/>
                </a:solidFill>
                <a:latin typeface="Microsoft Sans Serif"/>
                <a:cs typeface="Microsoft Sans Serif"/>
              </a:rPr>
              <a:t>classification</a:t>
            </a:r>
            <a:r>
              <a:rPr sz="1600" spc="10" dirty="0">
                <a:solidFill>
                  <a:srgbClr val="0A48CA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0A48CA"/>
                </a:solidFill>
                <a:latin typeface="Microsoft Sans Serif"/>
                <a:cs typeface="Microsoft Sans Serif"/>
              </a:rPr>
              <a:t>models</a:t>
            </a:r>
            <a:endParaRPr sz="1600">
              <a:latin typeface="Microsoft Sans Serif"/>
              <a:cs typeface="Microsoft Sans Serif"/>
            </a:endParaRPr>
          </a:p>
          <a:p>
            <a:pPr marL="756285" lvl="1" indent="-286385">
              <a:lnSpc>
                <a:spcPct val="100000"/>
              </a:lnSpc>
              <a:spcBef>
                <a:spcPts val="1775"/>
              </a:spcBef>
              <a:buFont typeface="Arial MT"/>
              <a:buChar char="•"/>
              <a:tabLst>
                <a:tab pos="756285" algn="l"/>
              </a:tabLst>
            </a:pP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Starting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with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splitting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 into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train</a:t>
            </a:r>
            <a:r>
              <a:rPr sz="1400" spc="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test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sets</a:t>
            </a:r>
            <a:endParaRPr sz="1400">
              <a:latin typeface="Microsoft Sans Serif"/>
              <a:cs typeface="Microsoft Sans Serif"/>
            </a:endParaRPr>
          </a:p>
          <a:p>
            <a:pPr lvl="1">
              <a:lnSpc>
                <a:spcPct val="100000"/>
              </a:lnSpc>
              <a:spcBef>
                <a:spcPts val="145"/>
              </a:spcBef>
              <a:buClr>
                <a:srgbClr val="767070"/>
              </a:buClr>
              <a:buFont typeface="Arial MT"/>
              <a:buChar char="•"/>
            </a:pPr>
            <a:endParaRPr sz="1400">
              <a:latin typeface="Microsoft Sans Serif"/>
              <a:cs typeface="Microsoft Sans Serif"/>
            </a:endParaRPr>
          </a:p>
          <a:p>
            <a:pPr marL="756285" lvl="1" indent="-286385">
              <a:lnSpc>
                <a:spcPct val="100000"/>
              </a:lnSpc>
              <a:buFont typeface="Arial MT"/>
              <a:buChar char="•"/>
              <a:tabLst>
                <a:tab pos="756285" algn="l"/>
              </a:tabLst>
            </a:pP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Identifying</a:t>
            </a:r>
            <a:r>
              <a:rPr sz="1400" spc="-5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best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algorithm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parameters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through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hyperparameters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tuning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using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Grid</a:t>
            </a:r>
            <a:r>
              <a:rPr sz="1400" spc="-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Search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50389" y="6234785"/>
            <a:ext cx="664400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Adopting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best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algorithm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 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parameters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for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purpose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of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model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deployment.</a:t>
            </a:r>
            <a:endParaRPr sz="1400">
              <a:latin typeface="Microsoft Sans Serif"/>
              <a:cs typeface="Microsoft Sans Serif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9240" y="4014692"/>
            <a:ext cx="596455" cy="59645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6572" y="3174492"/>
            <a:ext cx="615696" cy="54864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24293" y="2232660"/>
            <a:ext cx="500253" cy="61417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66572" y="4881371"/>
            <a:ext cx="591645" cy="6156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21181" y="1356486"/>
            <a:ext cx="9164320" cy="1748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sng" spc="-16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We</a:t>
            </a:r>
            <a:r>
              <a:rPr sz="1800" u="sng" spc="4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spc="-6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have </a:t>
            </a:r>
            <a:r>
              <a:rPr sz="1800" u="sng" spc="-2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collected</a:t>
            </a:r>
            <a:r>
              <a:rPr sz="1800" u="sng" spc="-7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the</a:t>
            </a:r>
            <a:r>
              <a:rPr sz="1800" u="sng" spc="-2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data</a:t>
            </a:r>
            <a:r>
              <a:rPr sz="1800" u="sng" spc="-2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from</a:t>
            </a:r>
            <a:r>
              <a:rPr sz="1800" u="sng" spc="-4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two</a:t>
            </a:r>
            <a:r>
              <a:rPr sz="1800" u="sng" spc="-1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spc="-3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main</a:t>
            </a:r>
            <a:r>
              <a:rPr sz="1800" u="sng" spc="-3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spc="-1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sources:</a:t>
            </a:r>
            <a:endParaRPr sz="1800">
              <a:latin typeface="Microsoft Sans Serif"/>
              <a:cs typeface="Microsoft Sans Serif"/>
            </a:endParaRPr>
          </a:p>
          <a:p>
            <a:pPr marL="698500" indent="-228600">
              <a:lnSpc>
                <a:spcPct val="100000"/>
              </a:lnSpc>
              <a:spcBef>
                <a:spcPts val="1420"/>
              </a:spcBef>
              <a:buFont typeface="Arial MT"/>
              <a:buChar char="•"/>
              <a:tabLst>
                <a:tab pos="698500" algn="l"/>
              </a:tabLst>
            </a:pPr>
            <a:r>
              <a:rPr sz="1400" spc="-100" dirty="0">
                <a:latin typeface="Microsoft Sans Serif"/>
                <a:cs typeface="Microsoft Sans Serif"/>
              </a:rPr>
              <a:t>SpaceX</a:t>
            </a:r>
            <a:r>
              <a:rPr sz="1400" spc="5" dirty="0">
                <a:latin typeface="Microsoft Sans Serif"/>
                <a:cs typeface="Microsoft Sans Serif"/>
              </a:rPr>
              <a:t> </a:t>
            </a:r>
            <a:r>
              <a:rPr sz="1400" spc="-20" dirty="0">
                <a:latin typeface="Microsoft Sans Serif"/>
                <a:cs typeface="Microsoft Sans Serif"/>
              </a:rPr>
              <a:t>API:</a:t>
            </a:r>
            <a:r>
              <a:rPr sz="1400" spc="220" dirty="0"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Open </a:t>
            </a:r>
            <a:r>
              <a:rPr sz="1400" spc="-60" dirty="0">
                <a:solidFill>
                  <a:srgbClr val="767070"/>
                </a:solidFill>
                <a:latin typeface="Microsoft Sans Serif"/>
                <a:cs typeface="Microsoft Sans Serif"/>
              </a:rPr>
              <a:t>Source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95" dirty="0">
                <a:solidFill>
                  <a:srgbClr val="767070"/>
                </a:solidFill>
                <a:latin typeface="Microsoft Sans Serif"/>
                <a:cs typeface="Microsoft Sans Serif"/>
              </a:rPr>
              <a:t>REST</a:t>
            </a:r>
            <a:r>
              <a:rPr sz="1400" spc="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767070"/>
                </a:solidFill>
                <a:latin typeface="Microsoft Sans Serif"/>
                <a:cs typeface="Microsoft Sans Serif"/>
              </a:rPr>
              <a:t>API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for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launch,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rocket,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core,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767070"/>
                </a:solidFill>
                <a:latin typeface="Microsoft Sans Serif"/>
                <a:cs typeface="Microsoft Sans Serif"/>
              </a:rPr>
              <a:t>capsule,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starlink,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launchpad,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landing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pad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data.</a:t>
            </a:r>
            <a:endParaRPr sz="1400">
              <a:latin typeface="Microsoft Sans Serif"/>
              <a:cs typeface="Microsoft Sans Serif"/>
            </a:endParaRPr>
          </a:p>
          <a:p>
            <a:pPr marL="698500" marR="75565" indent="-229235">
              <a:lnSpc>
                <a:spcPct val="100000"/>
              </a:lnSpc>
              <a:spcBef>
                <a:spcPts val="1405"/>
              </a:spcBef>
              <a:buFont typeface="Arial MT"/>
              <a:buChar char="•"/>
              <a:tabLst>
                <a:tab pos="698500" algn="l"/>
              </a:tabLst>
            </a:pPr>
            <a:r>
              <a:rPr sz="1400" spc="-35" dirty="0">
                <a:latin typeface="Microsoft Sans Serif"/>
                <a:cs typeface="Microsoft Sans Serif"/>
              </a:rPr>
              <a:t>Wikipedia:</a:t>
            </a:r>
            <a:r>
              <a:rPr sz="1400" spc="-20" dirty="0"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is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free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online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encyclopedia,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created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edited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by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volunteers</a:t>
            </a:r>
            <a:r>
              <a:rPr sz="1400" spc="-4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around</a:t>
            </a:r>
            <a:r>
              <a:rPr sz="1400" spc="-3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world</a:t>
            </a:r>
            <a:r>
              <a:rPr sz="1400" spc="-20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and</a:t>
            </a:r>
            <a:r>
              <a:rPr sz="1400" spc="-1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hosted</a:t>
            </a:r>
            <a:r>
              <a:rPr sz="1400" spc="-35" dirty="0">
                <a:solidFill>
                  <a:srgbClr val="767070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767070"/>
                </a:solidFill>
                <a:latin typeface="Microsoft Sans Serif"/>
                <a:cs typeface="Microsoft Sans Serif"/>
              </a:rPr>
              <a:t>by</a:t>
            </a:r>
            <a:r>
              <a:rPr sz="1400" spc="-25" dirty="0">
                <a:solidFill>
                  <a:srgbClr val="767070"/>
                </a:solidFill>
                <a:latin typeface="Microsoft Sans Serif"/>
                <a:cs typeface="Microsoft Sans Serif"/>
              </a:rPr>
              <a:t> the </a:t>
            </a:r>
            <a:r>
              <a:rPr sz="1400" spc="-40" dirty="0">
                <a:solidFill>
                  <a:srgbClr val="767070"/>
                </a:solidFill>
                <a:latin typeface="Microsoft Sans Serif"/>
                <a:cs typeface="Microsoft Sans Serif"/>
              </a:rPr>
              <a:t>Wikimedia </a:t>
            </a:r>
            <a:r>
              <a:rPr sz="1400" spc="-10" dirty="0">
                <a:solidFill>
                  <a:srgbClr val="767070"/>
                </a:solidFill>
                <a:latin typeface="Microsoft Sans Serif"/>
                <a:cs typeface="Microsoft Sans Serif"/>
              </a:rPr>
              <a:t>Foundation</a:t>
            </a:r>
            <a:endParaRPr sz="14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375"/>
              </a:spcBef>
            </a:pPr>
            <a:r>
              <a:rPr sz="1800" u="sng" spc="-10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The</a:t>
            </a:r>
            <a:r>
              <a:rPr sz="1800" u="sng" spc="-2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spc="-8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Process</a:t>
            </a:r>
            <a:r>
              <a:rPr sz="1800" u="sng" spc="-3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of</a:t>
            </a:r>
            <a:r>
              <a:rPr sz="1800" u="sng" spc="-1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data</a:t>
            </a:r>
            <a:r>
              <a:rPr sz="1800" u="sng" spc="1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800" u="sng" spc="-1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collection: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41045">
              <a:lnSpc>
                <a:spcPct val="100000"/>
              </a:lnSpc>
              <a:spcBef>
                <a:spcPts val="95"/>
              </a:spcBef>
            </a:pPr>
            <a:r>
              <a:rPr spc="-40" dirty="0"/>
              <a:t>Data</a:t>
            </a:r>
            <a:r>
              <a:rPr spc="-185" dirty="0"/>
              <a:t> </a:t>
            </a:r>
            <a:r>
              <a:rPr spc="-80" dirty="0"/>
              <a:t>Collection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63269" y="4417821"/>
            <a:ext cx="1470025" cy="713740"/>
            <a:chOff x="763269" y="4417821"/>
            <a:chExt cx="1470025" cy="713740"/>
          </a:xfrm>
        </p:grpSpPr>
        <p:sp>
          <p:nvSpPr>
            <p:cNvPr id="5" name="object 5"/>
            <p:cNvSpPr/>
            <p:nvPr/>
          </p:nvSpPr>
          <p:spPr>
            <a:xfrm>
              <a:off x="769619" y="4424171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1340104" y="0"/>
                  </a:moveTo>
                  <a:lnTo>
                    <a:pt x="116839" y="0"/>
                  </a:lnTo>
                  <a:lnTo>
                    <a:pt x="71360" y="9183"/>
                  </a:lnTo>
                  <a:lnTo>
                    <a:pt x="34221" y="34226"/>
                  </a:lnTo>
                  <a:lnTo>
                    <a:pt x="9181" y="71366"/>
                  </a:lnTo>
                  <a:lnTo>
                    <a:pt x="0" y="116839"/>
                  </a:lnTo>
                  <a:lnTo>
                    <a:pt x="0" y="584200"/>
                  </a:lnTo>
                  <a:lnTo>
                    <a:pt x="9181" y="629673"/>
                  </a:lnTo>
                  <a:lnTo>
                    <a:pt x="34221" y="666813"/>
                  </a:lnTo>
                  <a:lnTo>
                    <a:pt x="71360" y="691856"/>
                  </a:lnTo>
                  <a:lnTo>
                    <a:pt x="116839" y="701039"/>
                  </a:lnTo>
                  <a:lnTo>
                    <a:pt x="1340104" y="701039"/>
                  </a:lnTo>
                  <a:lnTo>
                    <a:pt x="1385577" y="691856"/>
                  </a:lnTo>
                  <a:lnTo>
                    <a:pt x="1422717" y="666813"/>
                  </a:lnTo>
                  <a:lnTo>
                    <a:pt x="1447760" y="629673"/>
                  </a:lnTo>
                  <a:lnTo>
                    <a:pt x="1456944" y="584200"/>
                  </a:lnTo>
                  <a:lnTo>
                    <a:pt x="1456944" y="116839"/>
                  </a:lnTo>
                  <a:lnTo>
                    <a:pt x="1447760" y="71366"/>
                  </a:lnTo>
                  <a:lnTo>
                    <a:pt x="1422717" y="34226"/>
                  </a:lnTo>
                  <a:lnTo>
                    <a:pt x="1385577" y="9183"/>
                  </a:lnTo>
                  <a:lnTo>
                    <a:pt x="134010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69619" y="4424171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0" y="116839"/>
                  </a:moveTo>
                  <a:lnTo>
                    <a:pt x="9181" y="71366"/>
                  </a:lnTo>
                  <a:lnTo>
                    <a:pt x="34221" y="34226"/>
                  </a:lnTo>
                  <a:lnTo>
                    <a:pt x="71360" y="9183"/>
                  </a:lnTo>
                  <a:lnTo>
                    <a:pt x="116839" y="0"/>
                  </a:lnTo>
                  <a:lnTo>
                    <a:pt x="1340104" y="0"/>
                  </a:lnTo>
                  <a:lnTo>
                    <a:pt x="1385577" y="9183"/>
                  </a:lnTo>
                  <a:lnTo>
                    <a:pt x="1422717" y="34226"/>
                  </a:lnTo>
                  <a:lnTo>
                    <a:pt x="1447760" y="71366"/>
                  </a:lnTo>
                  <a:lnTo>
                    <a:pt x="1456944" y="116839"/>
                  </a:lnTo>
                  <a:lnTo>
                    <a:pt x="1456944" y="584200"/>
                  </a:lnTo>
                  <a:lnTo>
                    <a:pt x="1447760" y="629673"/>
                  </a:lnTo>
                  <a:lnTo>
                    <a:pt x="1422717" y="666813"/>
                  </a:lnTo>
                  <a:lnTo>
                    <a:pt x="1385577" y="691856"/>
                  </a:lnTo>
                  <a:lnTo>
                    <a:pt x="1340104" y="701039"/>
                  </a:lnTo>
                  <a:lnTo>
                    <a:pt x="116839" y="701039"/>
                  </a:lnTo>
                  <a:lnTo>
                    <a:pt x="71360" y="691856"/>
                  </a:lnTo>
                  <a:lnTo>
                    <a:pt x="34221" y="666813"/>
                  </a:lnTo>
                  <a:lnTo>
                    <a:pt x="9181" y="629673"/>
                  </a:lnTo>
                  <a:lnTo>
                    <a:pt x="0" y="584200"/>
                  </a:lnTo>
                  <a:lnTo>
                    <a:pt x="0" y="116839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912367" y="4570933"/>
            <a:ext cx="117284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Jupyter</a:t>
            </a: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Notebook</a:t>
            </a:r>
            <a:endParaRPr sz="1200">
              <a:latin typeface="Microsoft Sans Serif"/>
              <a:cs typeface="Microsoft Sans Serif"/>
            </a:endParaRPr>
          </a:p>
          <a:p>
            <a:pPr marL="94615">
              <a:lnSpc>
                <a:spcPct val="100000"/>
              </a:lnSpc>
              <a:spcBef>
                <a:spcPts val="5"/>
              </a:spcBef>
            </a:pP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IBM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Watson</a:t>
            </a:r>
            <a:endParaRPr sz="12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370201" y="4141089"/>
            <a:ext cx="1222375" cy="570865"/>
          </a:xfrm>
          <a:custGeom>
            <a:avLst/>
            <a:gdLst/>
            <a:ahLst/>
            <a:cxnLst/>
            <a:rect l="l" t="t" r="r" b="b"/>
            <a:pathLst>
              <a:path w="1222375" h="570864">
                <a:moveTo>
                  <a:pt x="1150039" y="28797"/>
                </a:moveTo>
                <a:lnTo>
                  <a:pt x="0" y="558927"/>
                </a:lnTo>
                <a:lnTo>
                  <a:pt x="5334" y="570357"/>
                </a:lnTo>
                <a:lnTo>
                  <a:pt x="1155363" y="40357"/>
                </a:lnTo>
                <a:lnTo>
                  <a:pt x="1150039" y="28797"/>
                </a:lnTo>
                <a:close/>
              </a:path>
              <a:path w="1222375" h="570864">
                <a:moveTo>
                  <a:pt x="1205212" y="23494"/>
                </a:moveTo>
                <a:lnTo>
                  <a:pt x="1161541" y="23494"/>
                </a:lnTo>
                <a:lnTo>
                  <a:pt x="1166876" y="35052"/>
                </a:lnTo>
                <a:lnTo>
                  <a:pt x="1155363" y="40357"/>
                </a:lnTo>
                <a:lnTo>
                  <a:pt x="1168653" y="69215"/>
                </a:lnTo>
                <a:lnTo>
                  <a:pt x="1205212" y="23494"/>
                </a:lnTo>
                <a:close/>
              </a:path>
              <a:path w="1222375" h="570864">
                <a:moveTo>
                  <a:pt x="1161541" y="23494"/>
                </a:moveTo>
                <a:lnTo>
                  <a:pt x="1150039" y="28797"/>
                </a:lnTo>
                <a:lnTo>
                  <a:pt x="1155363" y="40357"/>
                </a:lnTo>
                <a:lnTo>
                  <a:pt x="1166876" y="35052"/>
                </a:lnTo>
                <a:lnTo>
                  <a:pt x="1161541" y="23494"/>
                </a:lnTo>
                <a:close/>
              </a:path>
              <a:path w="1222375" h="570864">
                <a:moveTo>
                  <a:pt x="1136777" y="0"/>
                </a:moveTo>
                <a:lnTo>
                  <a:pt x="1150039" y="28797"/>
                </a:lnTo>
                <a:lnTo>
                  <a:pt x="1161541" y="23494"/>
                </a:lnTo>
                <a:lnTo>
                  <a:pt x="1205212" y="23494"/>
                </a:lnTo>
                <a:lnTo>
                  <a:pt x="1221866" y="2667"/>
                </a:lnTo>
                <a:lnTo>
                  <a:pt x="113677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366264" y="4910454"/>
            <a:ext cx="1221740" cy="436880"/>
          </a:xfrm>
          <a:custGeom>
            <a:avLst/>
            <a:gdLst/>
            <a:ahLst/>
            <a:cxnLst/>
            <a:rect l="l" t="t" r="r" b="b"/>
            <a:pathLst>
              <a:path w="1221739" h="436879">
                <a:moveTo>
                  <a:pt x="1147092" y="406325"/>
                </a:moveTo>
                <a:lnTo>
                  <a:pt x="1136777" y="436372"/>
                </a:lnTo>
                <a:lnTo>
                  <a:pt x="1221232" y="425069"/>
                </a:lnTo>
                <a:lnTo>
                  <a:pt x="1206901" y="410464"/>
                </a:lnTo>
                <a:lnTo>
                  <a:pt x="1159128" y="410464"/>
                </a:lnTo>
                <a:lnTo>
                  <a:pt x="1147092" y="406325"/>
                </a:lnTo>
                <a:close/>
              </a:path>
              <a:path w="1221739" h="436879">
                <a:moveTo>
                  <a:pt x="1151225" y="394285"/>
                </a:moveTo>
                <a:lnTo>
                  <a:pt x="1147092" y="406325"/>
                </a:lnTo>
                <a:lnTo>
                  <a:pt x="1159128" y="410464"/>
                </a:lnTo>
                <a:lnTo>
                  <a:pt x="1163193" y="398399"/>
                </a:lnTo>
                <a:lnTo>
                  <a:pt x="1151225" y="394285"/>
                </a:lnTo>
                <a:close/>
              </a:path>
              <a:path w="1221739" h="436879">
                <a:moveTo>
                  <a:pt x="1161541" y="364236"/>
                </a:moveTo>
                <a:lnTo>
                  <a:pt x="1151225" y="394285"/>
                </a:lnTo>
                <a:lnTo>
                  <a:pt x="1163193" y="398399"/>
                </a:lnTo>
                <a:lnTo>
                  <a:pt x="1159128" y="410464"/>
                </a:lnTo>
                <a:lnTo>
                  <a:pt x="1206901" y="410464"/>
                </a:lnTo>
                <a:lnTo>
                  <a:pt x="1161541" y="364236"/>
                </a:lnTo>
                <a:close/>
              </a:path>
              <a:path w="1221739" h="436879">
                <a:moveTo>
                  <a:pt x="4063" y="0"/>
                </a:moveTo>
                <a:lnTo>
                  <a:pt x="0" y="11938"/>
                </a:lnTo>
                <a:lnTo>
                  <a:pt x="1147092" y="406325"/>
                </a:lnTo>
                <a:lnTo>
                  <a:pt x="1151225" y="394285"/>
                </a:lnTo>
                <a:lnTo>
                  <a:pt x="40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757671" y="5347715"/>
            <a:ext cx="397510" cy="76200"/>
          </a:xfrm>
          <a:custGeom>
            <a:avLst/>
            <a:gdLst/>
            <a:ahLst/>
            <a:cxnLst/>
            <a:rect l="l" t="t" r="r" b="b"/>
            <a:pathLst>
              <a:path w="397510" h="76200">
                <a:moveTo>
                  <a:pt x="320801" y="0"/>
                </a:moveTo>
                <a:lnTo>
                  <a:pt x="320801" y="76200"/>
                </a:lnTo>
                <a:lnTo>
                  <a:pt x="384301" y="44450"/>
                </a:lnTo>
                <a:lnTo>
                  <a:pt x="333501" y="44450"/>
                </a:lnTo>
                <a:lnTo>
                  <a:pt x="333501" y="31750"/>
                </a:lnTo>
                <a:lnTo>
                  <a:pt x="384301" y="31750"/>
                </a:lnTo>
                <a:lnTo>
                  <a:pt x="320801" y="0"/>
                </a:lnTo>
                <a:close/>
              </a:path>
              <a:path w="397510" h="76200">
                <a:moveTo>
                  <a:pt x="320801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20801" y="44450"/>
                </a:lnTo>
                <a:lnTo>
                  <a:pt x="320801" y="31750"/>
                </a:lnTo>
                <a:close/>
              </a:path>
              <a:path w="397510" h="76200">
                <a:moveTo>
                  <a:pt x="384301" y="31750"/>
                </a:moveTo>
                <a:lnTo>
                  <a:pt x="333501" y="31750"/>
                </a:lnTo>
                <a:lnTo>
                  <a:pt x="333501" y="44450"/>
                </a:lnTo>
                <a:lnTo>
                  <a:pt x="384301" y="44450"/>
                </a:lnTo>
                <a:lnTo>
                  <a:pt x="397001" y="38100"/>
                </a:lnTo>
                <a:lnTo>
                  <a:pt x="384301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011032" y="4113403"/>
            <a:ext cx="824230" cy="316230"/>
          </a:xfrm>
          <a:custGeom>
            <a:avLst/>
            <a:gdLst/>
            <a:ahLst/>
            <a:cxnLst/>
            <a:rect l="l" t="t" r="r" b="b"/>
            <a:pathLst>
              <a:path w="824229" h="316229">
                <a:moveTo>
                  <a:pt x="750288" y="286201"/>
                </a:moveTo>
                <a:lnTo>
                  <a:pt x="739394" y="315976"/>
                </a:lnTo>
                <a:lnTo>
                  <a:pt x="824102" y="306451"/>
                </a:lnTo>
                <a:lnTo>
                  <a:pt x="809106" y="290576"/>
                </a:lnTo>
                <a:lnTo>
                  <a:pt x="762253" y="290576"/>
                </a:lnTo>
                <a:lnTo>
                  <a:pt x="750288" y="286201"/>
                </a:lnTo>
                <a:close/>
              </a:path>
              <a:path w="824229" h="316229">
                <a:moveTo>
                  <a:pt x="754665" y="274239"/>
                </a:moveTo>
                <a:lnTo>
                  <a:pt x="750288" y="286201"/>
                </a:lnTo>
                <a:lnTo>
                  <a:pt x="762253" y="290576"/>
                </a:lnTo>
                <a:lnTo>
                  <a:pt x="766699" y="278638"/>
                </a:lnTo>
                <a:lnTo>
                  <a:pt x="754665" y="274239"/>
                </a:lnTo>
                <a:close/>
              </a:path>
              <a:path w="824229" h="316229">
                <a:moveTo>
                  <a:pt x="765556" y="244475"/>
                </a:moveTo>
                <a:lnTo>
                  <a:pt x="754665" y="274239"/>
                </a:lnTo>
                <a:lnTo>
                  <a:pt x="766699" y="278638"/>
                </a:lnTo>
                <a:lnTo>
                  <a:pt x="762253" y="290576"/>
                </a:lnTo>
                <a:lnTo>
                  <a:pt x="809106" y="290576"/>
                </a:lnTo>
                <a:lnTo>
                  <a:pt x="765556" y="244475"/>
                </a:lnTo>
                <a:close/>
              </a:path>
              <a:path w="824229" h="316229">
                <a:moveTo>
                  <a:pt x="4318" y="0"/>
                </a:moveTo>
                <a:lnTo>
                  <a:pt x="0" y="11938"/>
                </a:lnTo>
                <a:lnTo>
                  <a:pt x="750288" y="286201"/>
                </a:lnTo>
                <a:lnTo>
                  <a:pt x="754665" y="274239"/>
                </a:lnTo>
                <a:lnTo>
                  <a:pt x="431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053705" y="4916423"/>
            <a:ext cx="782320" cy="544830"/>
          </a:xfrm>
          <a:custGeom>
            <a:avLst/>
            <a:gdLst/>
            <a:ahLst/>
            <a:cxnLst/>
            <a:rect l="l" t="t" r="r" b="b"/>
            <a:pathLst>
              <a:path w="782320" h="544829">
                <a:moveTo>
                  <a:pt x="715550" y="38184"/>
                </a:moveTo>
                <a:lnTo>
                  <a:pt x="0" y="534162"/>
                </a:lnTo>
                <a:lnTo>
                  <a:pt x="7239" y="544576"/>
                </a:lnTo>
                <a:lnTo>
                  <a:pt x="722764" y="48614"/>
                </a:lnTo>
                <a:lnTo>
                  <a:pt x="715550" y="38184"/>
                </a:lnTo>
                <a:close/>
              </a:path>
              <a:path w="782320" h="544829">
                <a:moveTo>
                  <a:pt x="764789" y="30987"/>
                </a:moveTo>
                <a:lnTo>
                  <a:pt x="725931" y="30987"/>
                </a:lnTo>
                <a:lnTo>
                  <a:pt x="733171" y="41401"/>
                </a:lnTo>
                <a:lnTo>
                  <a:pt x="722764" y="48614"/>
                </a:lnTo>
                <a:lnTo>
                  <a:pt x="740791" y="74675"/>
                </a:lnTo>
                <a:lnTo>
                  <a:pt x="764789" y="30987"/>
                </a:lnTo>
                <a:close/>
              </a:path>
              <a:path w="782320" h="544829">
                <a:moveTo>
                  <a:pt x="725931" y="30987"/>
                </a:moveTo>
                <a:lnTo>
                  <a:pt x="715550" y="38184"/>
                </a:lnTo>
                <a:lnTo>
                  <a:pt x="722764" y="48614"/>
                </a:lnTo>
                <a:lnTo>
                  <a:pt x="733171" y="41401"/>
                </a:lnTo>
                <a:lnTo>
                  <a:pt x="725931" y="30987"/>
                </a:lnTo>
                <a:close/>
              </a:path>
              <a:path w="782320" h="544829">
                <a:moveTo>
                  <a:pt x="781812" y="0"/>
                </a:moveTo>
                <a:lnTo>
                  <a:pt x="697484" y="12064"/>
                </a:lnTo>
                <a:lnTo>
                  <a:pt x="715550" y="38184"/>
                </a:lnTo>
                <a:lnTo>
                  <a:pt x="725931" y="30987"/>
                </a:lnTo>
                <a:lnTo>
                  <a:pt x="764789" y="30987"/>
                </a:lnTo>
                <a:lnTo>
                  <a:pt x="78181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3956050" y="3716782"/>
            <a:ext cx="1470025" cy="713740"/>
            <a:chOff x="3956050" y="3716782"/>
            <a:chExt cx="1470025" cy="713740"/>
          </a:xfrm>
        </p:grpSpPr>
        <p:sp>
          <p:nvSpPr>
            <p:cNvPr id="14" name="object 14"/>
            <p:cNvSpPr/>
            <p:nvPr/>
          </p:nvSpPr>
          <p:spPr>
            <a:xfrm>
              <a:off x="3962400" y="3723132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1340103" y="0"/>
                  </a:moveTo>
                  <a:lnTo>
                    <a:pt x="116839" y="0"/>
                  </a:lnTo>
                  <a:lnTo>
                    <a:pt x="71366" y="9183"/>
                  </a:lnTo>
                  <a:lnTo>
                    <a:pt x="34226" y="34226"/>
                  </a:lnTo>
                  <a:lnTo>
                    <a:pt x="9183" y="71366"/>
                  </a:lnTo>
                  <a:lnTo>
                    <a:pt x="0" y="116840"/>
                  </a:lnTo>
                  <a:lnTo>
                    <a:pt x="0" y="584200"/>
                  </a:lnTo>
                  <a:lnTo>
                    <a:pt x="9183" y="629673"/>
                  </a:lnTo>
                  <a:lnTo>
                    <a:pt x="34226" y="666813"/>
                  </a:lnTo>
                  <a:lnTo>
                    <a:pt x="71366" y="691856"/>
                  </a:lnTo>
                  <a:lnTo>
                    <a:pt x="116839" y="701040"/>
                  </a:lnTo>
                  <a:lnTo>
                    <a:pt x="1340103" y="701040"/>
                  </a:lnTo>
                  <a:lnTo>
                    <a:pt x="1385577" y="691856"/>
                  </a:lnTo>
                  <a:lnTo>
                    <a:pt x="1422717" y="666813"/>
                  </a:lnTo>
                  <a:lnTo>
                    <a:pt x="1447760" y="629673"/>
                  </a:lnTo>
                  <a:lnTo>
                    <a:pt x="1456944" y="584200"/>
                  </a:lnTo>
                  <a:lnTo>
                    <a:pt x="1456944" y="116840"/>
                  </a:lnTo>
                  <a:lnTo>
                    <a:pt x="1447760" y="71366"/>
                  </a:lnTo>
                  <a:lnTo>
                    <a:pt x="1422717" y="34226"/>
                  </a:lnTo>
                  <a:lnTo>
                    <a:pt x="1385577" y="9183"/>
                  </a:lnTo>
                  <a:lnTo>
                    <a:pt x="134010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962400" y="3723132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0" y="116840"/>
                  </a:moveTo>
                  <a:lnTo>
                    <a:pt x="9183" y="71366"/>
                  </a:lnTo>
                  <a:lnTo>
                    <a:pt x="34226" y="34226"/>
                  </a:lnTo>
                  <a:lnTo>
                    <a:pt x="71366" y="9183"/>
                  </a:lnTo>
                  <a:lnTo>
                    <a:pt x="116839" y="0"/>
                  </a:lnTo>
                  <a:lnTo>
                    <a:pt x="1340103" y="0"/>
                  </a:lnTo>
                  <a:lnTo>
                    <a:pt x="1385577" y="9183"/>
                  </a:lnTo>
                  <a:lnTo>
                    <a:pt x="1422717" y="34226"/>
                  </a:lnTo>
                  <a:lnTo>
                    <a:pt x="1447760" y="71366"/>
                  </a:lnTo>
                  <a:lnTo>
                    <a:pt x="1456944" y="116840"/>
                  </a:lnTo>
                  <a:lnTo>
                    <a:pt x="1456944" y="584200"/>
                  </a:lnTo>
                  <a:lnTo>
                    <a:pt x="1447760" y="629673"/>
                  </a:lnTo>
                  <a:lnTo>
                    <a:pt x="1422717" y="666813"/>
                  </a:lnTo>
                  <a:lnTo>
                    <a:pt x="1385577" y="691856"/>
                  </a:lnTo>
                  <a:lnTo>
                    <a:pt x="1340103" y="701040"/>
                  </a:lnTo>
                  <a:lnTo>
                    <a:pt x="116839" y="701040"/>
                  </a:lnTo>
                  <a:lnTo>
                    <a:pt x="71366" y="691856"/>
                  </a:lnTo>
                  <a:lnTo>
                    <a:pt x="34226" y="666813"/>
                  </a:lnTo>
                  <a:lnTo>
                    <a:pt x="9183" y="629673"/>
                  </a:lnTo>
                  <a:lnTo>
                    <a:pt x="0" y="584200"/>
                  </a:lnTo>
                  <a:lnTo>
                    <a:pt x="0" y="11684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4310253" y="3961257"/>
            <a:ext cx="7594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12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978909" y="5022850"/>
            <a:ext cx="1470025" cy="713740"/>
            <a:chOff x="3978909" y="5022850"/>
            <a:chExt cx="1470025" cy="713740"/>
          </a:xfrm>
        </p:grpSpPr>
        <p:sp>
          <p:nvSpPr>
            <p:cNvPr id="18" name="object 18"/>
            <p:cNvSpPr/>
            <p:nvPr/>
          </p:nvSpPr>
          <p:spPr>
            <a:xfrm>
              <a:off x="3985259" y="5029200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1340103" y="0"/>
                  </a:moveTo>
                  <a:lnTo>
                    <a:pt x="116839" y="0"/>
                  </a:lnTo>
                  <a:lnTo>
                    <a:pt x="71366" y="9183"/>
                  </a:lnTo>
                  <a:lnTo>
                    <a:pt x="34226" y="34226"/>
                  </a:lnTo>
                  <a:lnTo>
                    <a:pt x="9183" y="71366"/>
                  </a:lnTo>
                  <a:lnTo>
                    <a:pt x="0" y="116839"/>
                  </a:lnTo>
                  <a:lnTo>
                    <a:pt x="0" y="584200"/>
                  </a:lnTo>
                  <a:lnTo>
                    <a:pt x="9183" y="629679"/>
                  </a:lnTo>
                  <a:lnTo>
                    <a:pt x="34226" y="666818"/>
                  </a:lnTo>
                  <a:lnTo>
                    <a:pt x="71366" y="691858"/>
                  </a:lnTo>
                  <a:lnTo>
                    <a:pt x="116839" y="701040"/>
                  </a:lnTo>
                  <a:lnTo>
                    <a:pt x="1340103" y="701040"/>
                  </a:lnTo>
                  <a:lnTo>
                    <a:pt x="1385577" y="691858"/>
                  </a:lnTo>
                  <a:lnTo>
                    <a:pt x="1422717" y="666818"/>
                  </a:lnTo>
                  <a:lnTo>
                    <a:pt x="1447760" y="629679"/>
                  </a:lnTo>
                  <a:lnTo>
                    <a:pt x="1456943" y="584200"/>
                  </a:lnTo>
                  <a:lnTo>
                    <a:pt x="1456943" y="116839"/>
                  </a:lnTo>
                  <a:lnTo>
                    <a:pt x="1447760" y="71366"/>
                  </a:lnTo>
                  <a:lnTo>
                    <a:pt x="1422717" y="34226"/>
                  </a:lnTo>
                  <a:lnTo>
                    <a:pt x="1385577" y="9183"/>
                  </a:lnTo>
                  <a:lnTo>
                    <a:pt x="134010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3985259" y="5029200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0" y="116839"/>
                  </a:moveTo>
                  <a:lnTo>
                    <a:pt x="9183" y="71366"/>
                  </a:lnTo>
                  <a:lnTo>
                    <a:pt x="34226" y="34226"/>
                  </a:lnTo>
                  <a:lnTo>
                    <a:pt x="71366" y="9183"/>
                  </a:lnTo>
                  <a:lnTo>
                    <a:pt x="116839" y="0"/>
                  </a:lnTo>
                  <a:lnTo>
                    <a:pt x="1340103" y="0"/>
                  </a:lnTo>
                  <a:lnTo>
                    <a:pt x="1385577" y="9183"/>
                  </a:lnTo>
                  <a:lnTo>
                    <a:pt x="1422717" y="34226"/>
                  </a:lnTo>
                  <a:lnTo>
                    <a:pt x="1447760" y="71366"/>
                  </a:lnTo>
                  <a:lnTo>
                    <a:pt x="1456943" y="116839"/>
                  </a:lnTo>
                  <a:lnTo>
                    <a:pt x="1456943" y="584200"/>
                  </a:lnTo>
                  <a:lnTo>
                    <a:pt x="1447760" y="629679"/>
                  </a:lnTo>
                  <a:lnTo>
                    <a:pt x="1422717" y="666818"/>
                  </a:lnTo>
                  <a:lnTo>
                    <a:pt x="1385577" y="691858"/>
                  </a:lnTo>
                  <a:lnTo>
                    <a:pt x="1340103" y="701040"/>
                  </a:lnTo>
                  <a:lnTo>
                    <a:pt x="116839" y="701040"/>
                  </a:lnTo>
                  <a:lnTo>
                    <a:pt x="71366" y="691858"/>
                  </a:lnTo>
                  <a:lnTo>
                    <a:pt x="34226" y="666818"/>
                  </a:lnTo>
                  <a:lnTo>
                    <a:pt x="9183" y="629679"/>
                  </a:lnTo>
                  <a:lnTo>
                    <a:pt x="0" y="584200"/>
                  </a:lnTo>
                  <a:lnTo>
                    <a:pt x="0" y="116839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4211828" y="5176266"/>
            <a:ext cx="10058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526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Wikipedia </a:t>
            </a:r>
            <a:r>
              <a:rPr sz="1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Web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Scrapping</a:t>
            </a:r>
            <a:endParaRPr sz="120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757671" y="4035552"/>
            <a:ext cx="397510" cy="76200"/>
          </a:xfrm>
          <a:custGeom>
            <a:avLst/>
            <a:gdLst/>
            <a:ahLst/>
            <a:cxnLst/>
            <a:rect l="l" t="t" r="r" b="b"/>
            <a:pathLst>
              <a:path w="397510" h="76200">
                <a:moveTo>
                  <a:pt x="320801" y="0"/>
                </a:moveTo>
                <a:lnTo>
                  <a:pt x="320801" y="76200"/>
                </a:lnTo>
                <a:lnTo>
                  <a:pt x="384301" y="44450"/>
                </a:lnTo>
                <a:lnTo>
                  <a:pt x="333501" y="44450"/>
                </a:lnTo>
                <a:lnTo>
                  <a:pt x="333501" y="31750"/>
                </a:lnTo>
                <a:lnTo>
                  <a:pt x="384301" y="31750"/>
                </a:lnTo>
                <a:lnTo>
                  <a:pt x="320801" y="0"/>
                </a:lnTo>
                <a:close/>
              </a:path>
              <a:path w="397510" h="76200">
                <a:moveTo>
                  <a:pt x="320801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20801" y="44450"/>
                </a:lnTo>
                <a:lnTo>
                  <a:pt x="320801" y="31750"/>
                </a:lnTo>
                <a:close/>
              </a:path>
              <a:path w="397510" h="76200">
                <a:moveTo>
                  <a:pt x="384301" y="31750"/>
                </a:moveTo>
                <a:lnTo>
                  <a:pt x="333501" y="31750"/>
                </a:lnTo>
                <a:lnTo>
                  <a:pt x="333501" y="44450"/>
                </a:lnTo>
                <a:lnTo>
                  <a:pt x="384301" y="44450"/>
                </a:lnTo>
                <a:lnTo>
                  <a:pt x="397001" y="38100"/>
                </a:lnTo>
                <a:lnTo>
                  <a:pt x="384301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2" name="object 22"/>
          <p:cNvGrpSpPr/>
          <p:nvPr/>
        </p:nvGrpSpPr>
        <p:grpSpPr>
          <a:xfrm>
            <a:off x="6440170" y="3700017"/>
            <a:ext cx="1470025" cy="713740"/>
            <a:chOff x="6440170" y="3700017"/>
            <a:chExt cx="1470025" cy="713740"/>
          </a:xfrm>
        </p:grpSpPr>
        <p:sp>
          <p:nvSpPr>
            <p:cNvPr id="23" name="object 23"/>
            <p:cNvSpPr/>
            <p:nvPr/>
          </p:nvSpPr>
          <p:spPr>
            <a:xfrm>
              <a:off x="6446520" y="3706367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1340103" y="0"/>
                  </a:moveTo>
                  <a:lnTo>
                    <a:pt x="116839" y="0"/>
                  </a:lnTo>
                  <a:lnTo>
                    <a:pt x="71366" y="9183"/>
                  </a:lnTo>
                  <a:lnTo>
                    <a:pt x="34226" y="34226"/>
                  </a:lnTo>
                  <a:lnTo>
                    <a:pt x="9183" y="71366"/>
                  </a:lnTo>
                  <a:lnTo>
                    <a:pt x="0" y="116839"/>
                  </a:lnTo>
                  <a:lnTo>
                    <a:pt x="0" y="584199"/>
                  </a:lnTo>
                  <a:lnTo>
                    <a:pt x="9183" y="629673"/>
                  </a:lnTo>
                  <a:lnTo>
                    <a:pt x="34226" y="666813"/>
                  </a:lnTo>
                  <a:lnTo>
                    <a:pt x="71366" y="691856"/>
                  </a:lnTo>
                  <a:lnTo>
                    <a:pt x="116839" y="701039"/>
                  </a:lnTo>
                  <a:lnTo>
                    <a:pt x="1340103" y="701039"/>
                  </a:lnTo>
                  <a:lnTo>
                    <a:pt x="1385577" y="691856"/>
                  </a:lnTo>
                  <a:lnTo>
                    <a:pt x="1422717" y="666813"/>
                  </a:lnTo>
                  <a:lnTo>
                    <a:pt x="1447760" y="629673"/>
                  </a:lnTo>
                  <a:lnTo>
                    <a:pt x="1456944" y="584199"/>
                  </a:lnTo>
                  <a:lnTo>
                    <a:pt x="1456944" y="116839"/>
                  </a:lnTo>
                  <a:lnTo>
                    <a:pt x="1447760" y="71366"/>
                  </a:lnTo>
                  <a:lnTo>
                    <a:pt x="1422717" y="34226"/>
                  </a:lnTo>
                  <a:lnTo>
                    <a:pt x="1385577" y="9183"/>
                  </a:lnTo>
                  <a:lnTo>
                    <a:pt x="134010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446520" y="3706367"/>
              <a:ext cx="1457325" cy="701040"/>
            </a:xfrm>
            <a:custGeom>
              <a:avLst/>
              <a:gdLst/>
              <a:ahLst/>
              <a:cxnLst/>
              <a:rect l="l" t="t" r="r" b="b"/>
              <a:pathLst>
                <a:path w="1457325" h="701039">
                  <a:moveTo>
                    <a:pt x="0" y="116839"/>
                  </a:moveTo>
                  <a:lnTo>
                    <a:pt x="9183" y="71366"/>
                  </a:lnTo>
                  <a:lnTo>
                    <a:pt x="34226" y="34226"/>
                  </a:lnTo>
                  <a:lnTo>
                    <a:pt x="71366" y="9183"/>
                  </a:lnTo>
                  <a:lnTo>
                    <a:pt x="116839" y="0"/>
                  </a:lnTo>
                  <a:lnTo>
                    <a:pt x="1340103" y="0"/>
                  </a:lnTo>
                  <a:lnTo>
                    <a:pt x="1385577" y="9183"/>
                  </a:lnTo>
                  <a:lnTo>
                    <a:pt x="1422717" y="34226"/>
                  </a:lnTo>
                  <a:lnTo>
                    <a:pt x="1447760" y="71366"/>
                  </a:lnTo>
                  <a:lnTo>
                    <a:pt x="1456944" y="116839"/>
                  </a:lnTo>
                  <a:lnTo>
                    <a:pt x="1456944" y="584199"/>
                  </a:lnTo>
                  <a:lnTo>
                    <a:pt x="1447760" y="629673"/>
                  </a:lnTo>
                  <a:lnTo>
                    <a:pt x="1422717" y="666813"/>
                  </a:lnTo>
                  <a:lnTo>
                    <a:pt x="1385577" y="691856"/>
                  </a:lnTo>
                  <a:lnTo>
                    <a:pt x="1340103" y="701039"/>
                  </a:lnTo>
                  <a:lnTo>
                    <a:pt x="116839" y="701039"/>
                  </a:lnTo>
                  <a:lnTo>
                    <a:pt x="71366" y="691856"/>
                  </a:lnTo>
                  <a:lnTo>
                    <a:pt x="34226" y="666813"/>
                  </a:lnTo>
                  <a:lnTo>
                    <a:pt x="9183" y="629673"/>
                  </a:lnTo>
                  <a:lnTo>
                    <a:pt x="0" y="584199"/>
                  </a:lnTo>
                  <a:lnTo>
                    <a:pt x="0" y="116839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741921" y="3944873"/>
            <a:ext cx="8686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JSON</a:t>
            </a:r>
            <a:r>
              <a:rPr sz="12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Format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6440170" y="5013705"/>
            <a:ext cx="1470025" cy="715645"/>
            <a:chOff x="6440170" y="5013705"/>
            <a:chExt cx="1470025" cy="715645"/>
          </a:xfrm>
        </p:grpSpPr>
        <p:sp>
          <p:nvSpPr>
            <p:cNvPr id="27" name="object 27"/>
            <p:cNvSpPr/>
            <p:nvPr/>
          </p:nvSpPr>
          <p:spPr>
            <a:xfrm>
              <a:off x="6446520" y="5020055"/>
              <a:ext cx="1457325" cy="702945"/>
            </a:xfrm>
            <a:custGeom>
              <a:avLst/>
              <a:gdLst/>
              <a:ahLst/>
              <a:cxnLst/>
              <a:rect l="l" t="t" r="r" b="b"/>
              <a:pathLst>
                <a:path w="1457325" h="702945">
                  <a:moveTo>
                    <a:pt x="1339850" y="0"/>
                  </a:moveTo>
                  <a:lnTo>
                    <a:pt x="117094" y="0"/>
                  </a:lnTo>
                  <a:lnTo>
                    <a:pt x="71526" y="9205"/>
                  </a:lnTo>
                  <a:lnTo>
                    <a:pt x="34305" y="34305"/>
                  </a:lnTo>
                  <a:lnTo>
                    <a:pt x="9205" y="71526"/>
                  </a:lnTo>
                  <a:lnTo>
                    <a:pt x="0" y="117094"/>
                  </a:lnTo>
                  <a:lnTo>
                    <a:pt x="0" y="585470"/>
                  </a:lnTo>
                  <a:lnTo>
                    <a:pt x="9205" y="631047"/>
                  </a:lnTo>
                  <a:lnTo>
                    <a:pt x="34305" y="668267"/>
                  </a:lnTo>
                  <a:lnTo>
                    <a:pt x="71526" y="693362"/>
                  </a:lnTo>
                  <a:lnTo>
                    <a:pt x="117094" y="702564"/>
                  </a:lnTo>
                  <a:lnTo>
                    <a:pt x="1339850" y="702564"/>
                  </a:lnTo>
                  <a:lnTo>
                    <a:pt x="1385417" y="693362"/>
                  </a:lnTo>
                  <a:lnTo>
                    <a:pt x="1422638" y="668267"/>
                  </a:lnTo>
                  <a:lnTo>
                    <a:pt x="1447738" y="631047"/>
                  </a:lnTo>
                  <a:lnTo>
                    <a:pt x="1456944" y="585470"/>
                  </a:lnTo>
                  <a:lnTo>
                    <a:pt x="1456944" y="117094"/>
                  </a:lnTo>
                  <a:lnTo>
                    <a:pt x="1447738" y="71526"/>
                  </a:lnTo>
                  <a:lnTo>
                    <a:pt x="1422638" y="34305"/>
                  </a:lnTo>
                  <a:lnTo>
                    <a:pt x="1385417" y="9205"/>
                  </a:lnTo>
                  <a:lnTo>
                    <a:pt x="1339850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446520" y="5020055"/>
              <a:ext cx="1457325" cy="702945"/>
            </a:xfrm>
            <a:custGeom>
              <a:avLst/>
              <a:gdLst/>
              <a:ahLst/>
              <a:cxnLst/>
              <a:rect l="l" t="t" r="r" b="b"/>
              <a:pathLst>
                <a:path w="1457325" h="702945">
                  <a:moveTo>
                    <a:pt x="0" y="117094"/>
                  </a:moveTo>
                  <a:lnTo>
                    <a:pt x="9205" y="71526"/>
                  </a:lnTo>
                  <a:lnTo>
                    <a:pt x="34305" y="34305"/>
                  </a:lnTo>
                  <a:lnTo>
                    <a:pt x="71526" y="9205"/>
                  </a:lnTo>
                  <a:lnTo>
                    <a:pt x="117094" y="0"/>
                  </a:lnTo>
                  <a:lnTo>
                    <a:pt x="1339850" y="0"/>
                  </a:lnTo>
                  <a:lnTo>
                    <a:pt x="1385417" y="9205"/>
                  </a:lnTo>
                  <a:lnTo>
                    <a:pt x="1422638" y="34305"/>
                  </a:lnTo>
                  <a:lnTo>
                    <a:pt x="1447738" y="71526"/>
                  </a:lnTo>
                  <a:lnTo>
                    <a:pt x="1456944" y="117094"/>
                  </a:lnTo>
                  <a:lnTo>
                    <a:pt x="1456944" y="585470"/>
                  </a:lnTo>
                  <a:lnTo>
                    <a:pt x="1447738" y="631047"/>
                  </a:lnTo>
                  <a:lnTo>
                    <a:pt x="1422638" y="668267"/>
                  </a:lnTo>
                  <a:lnTo>
                    <a:pt x="1385417" y="693362"/>
                  </a:lnTo>
                  <a:lnTo>
                    <a:pt x="1339850" y="702564"/>
                  </a:lnTo>
                  <a:lnTo>
                    <a:pt x="117094" y="702564"/>
                  </a:lnTo>
                  <a:lnTo>
                    <a:pt x="71526" y="693362"/>
                  </a:lnTo>
                  <a:lnTo>
                    <a:pt x="34305" y="668267"/>
                  </a:lnTo>
                  <a:lnTo>
                    <a:pt x="9205" y="631047"/>
                  </a:lnTo>
                  <a:lnTo>
                    <a:pt x="0" y="585470"/>
                  </a:lnTo>
                  <a:lnTo>
                    <a:pt x="0" y="11709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790690" y="5259070"/>
            <a:ext cx="7696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45" dirty="0">
                <a:solidFill>
                  <a:srgbClr val="FFFFFF"/>
                </a:solidFill>
                <a:latin typeface="Microsoft Sans Serif"/>
                <a:cs typeface="Microsoft Sans Serif"/>
              </a:rPr>
              <a:t>TXT</a:t>
            </a:r>
            <a:r>
              <a:rPr sz="12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Format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9177273" y="3866134"/>
            <a:ext cx="1591945" cy="1596390"/>
            <a:chOff x="9177273" y="3866134"/>
            <a:chExt cx="1591945" cy="1596390"/>
          </a:xfrm>
        </p:grpSpPr>
        <p:sp>
          <p:nvSpPr>
            <p:cNvPr id="31" name="object 31"/>
            <p:cNvSpPr/>
            <p:nvPr/>
          </p:nvSpPr>
          <p:spPr>
            <a:xfrm>
              <a:off x="9183623" y="3872484"/>
              <a:ext cx="1579245" cy="1583690"/>
            </a:xfrm>
            <a:custGeom>
              <a:avLst/>
              <a:gdLst/>
              <a:ahLst/>
              <a:cxnLst/>
              <a:rect l="l" t="t" r="r" b="b"/>
              <a:pathLst>
                <a:path w="1579245" h="1583689">
                  <a:moveTo>
                    <a:pt x="789431" y="0"/>
                  </a:moveTo>
                  <a:lnTo>
                    <a:pt x="741342" y="1444"/>
                  </a:lnTo>
                  <a:lnTo>
                    <a:pt x="694014" y="5724"/>
                  </a:lnTo>
                  <a:lnTo>
                    <a:pt x="647530" y="12755"/>
                  </a:lnTo>
                  <a:lnTo>
                    <a:pt x="601974" y="22455"/>
                  </a:lnTo>
                  <a:lnTo>
                    <a:pt x="557427" y="34741"/>
                  </a:lnTo>
                  <a:lnTo>
                    <a:pt x="513973" y="49531"/>
                  </a:lnTo>
                  <a:lnTo>
                    <a:pt x="471694" y="66740"/>
                  </a:lnTo>
                  <a:lnTo>
                    <a:pt x="430672" y="86288"/>
                  </a:lnTo>
                  <a:lnTo>
                    <a:pt x="390990" y="108091"/>
                  </a:lnTo>
                  <a:lnTo>
                    <a:pt x="352731" y="132065"/>
                  </a:lnTo>
                  <a:lnTo>
                    <a:pt x="315977" y="158129"/>
                  </a:lnTo>
                  <a:lnTo>
                    <a:pt x="280811" y="186199"/>
                  </a:lnTo>
                  <a:lnTo>
                    <a:pt x="247315" y="216193"/>
                  </a:lnTo>
                  <a:lnTo>
                    <a:pt x="215572" y="248028"/>
                  </a:lnTo>
                  <a:lnTo>
                    <a:pt x="185664" y="281621"/>
                  </a:lnTo>
                  <a:lnTo>
                    <a:pt x="157675" y="316889"/>
                  </a:lnTo>
                  <a:lnTo>
                    <a:pt x="131686" y="353749"/>
                  </a:lnTo>
                  <a:lnTo>
                    <a:pt x="107780" y="392119"/>
                  </a:lnTo>
                  <a:lnTo>
                    <a:pt x="86040" y="431916"/>
                  </a:lnTo>
                  <a:lnTo>
                    <a:pt x="66549" y="473057"/>
                  </a:lnTo>
                  <a:lnTo>
                    <a:pt x="49388" y="515459"/>
                  </a:lnTo>
                  <a:lnTo>
                    <a:pt x="34641" y="559039"/>
                  </a:lnTo>
                  <a:lnTo>
                    <a:pt x="22391" y="603715"/>
                  </a:lnTo>
                  <a:lnTo>
                    <a:pt x="12718" y="649403"/>
                  </a:lnTo>
                  <a:lnTo>
                    <a:pt x="5707" y="696022"/>
                  </a:lnTo>
                  <a:lnTo>
                    <a:pt x="1440" y="743488"/>
                  </a:lnTo>
                  <a:lnTo>
                    <a:pt x="0" y="791718"/>
                  </a:lnTo>
                  <a:lnTo>
                    <a:pt x="1440" y="839947"/>
                  </a:lnTo>
                  <a:lnTo>
                    <a:pt x="5707" y="887413"/>
                  </a:lnTo>
                  <a:lnTo>
                    <a:pt x="12718" y="934032"/>
                  </a:lnTo>
                  <a:lnTo>
                    <a:pt x="22391" y="979720"/>
                  </a:lnTo>
                  <a:lnTo>
                    <a:pt x="34641" y="1024396"/>
                  </a:lnTo>
                  <a:lnTo>
                    <a:pt x="49388" y="1067976"/>
                  </a:lnTo>
                  <a:lnTo>
                    <a:pt x="66549" y="1110378"/>
                  </a:lnTo>
                  <a:lnTo>
                    <a:pt x="86040" y="1151519"/>
                  </a:lnTo>
                  <a:lnTo>
                    <a:pt x="107780" y="1191316"/>
                  </a:lnTo>
                  <a:lnTo>
                    <a:pt x="131686" y="1229686"/>
                  </a:lnTo>
                  <a:lnTo>
                    <a:pt x="157675" y="1266546"/>
                  </a:lnTo>
                  <a:lnTo>
                    <a:pt x="185664" y="1301814"/>
                  </a:lnTo>
                  <a:lnTo>
                    <a:pt x="215572" y="1335407"/>
                  </a:lnTo>
                  <a:lnTo>
                    <a:pt x="247315" y="1367242"/>
                  </a:lnTo>
                  <a:lnTo>
                    <a:pt x="280811" y="1397236"/>
                  </a:lnTo>
                  <a:lnTo>
                    <a:pt x="315977" y="1425306"/>
                  </a:lnTo>
                  <a:lnTo>
                    <a:pt x="352731" y="1451370"/>
                  </a:lnTo>
                  <a:lnTo>
                    <a:pt x="390990" y="1475344"/>
                  </a:lnTo>
                  <a:lnTo>
                    <a:pt x="430672" y="1497147"/>
                  </a:lnTo>
                  <a:lnTo>
                    <a:pt x="471694" y="1516695"/>
                  </a:lnTo>
                  <a:lnTo>
                    <a:pt x="513973" y="1533904"/>
                  </a:lnTo>
                  <a:lnTo>
                    <a:pt x="557427" y="1548694"/>
                  </a:lnTo>
                  <a:lnTo>
                    <a:pt x="601974" y="1560980"/>
                  </a:lnTo>
                  <a:lnTo>
                    <a:pt x="647530" y="1570680"/>
                  </a:lnTo>
                  <a:lnTo>
                    <a:pt x="694014" y="1577711"/>
                  </a:lnTo>
                  <a:lnTo>
                    <a:pt x="741342" y="1581991"/>
                  </a:lnTo>
                  <a:lnTo>
                    <a:pt x="789431" y="1583436"/>
                  </a:lnTo>
                  <a:lnTo>
                    <a:pt x="837521" y="1581991"/>
                  </a:lnTo>
                  <a:lnTo>
                    <a:pt x="884849" y="1577711"/>
                  </a:lnTo>
                  <a:lnTo>
                    <a:pt x="931333" y="1570680"/>
                  </a:lnTo>
                  <a:lnTo>
                    <a:pt x="976889" y="1560980"/>
                  </a:lnTo>
                  <a:lnTo>
                    <a:pt x="1021436" y="1548694"/>
                  </a:lnTo>
                  <a:lnTo>
                    <a:pt x="1064890" y="1533904"/>
                  </a:lnTo>
                  <a:lnTo>
                    <a:pt x="1107169" y="1516695"/>
                  </a:lnTo>
                  <a:lnTo>
                    <a:pt x="1148191" y="1497147"/>
                  </a:lnTo>
                  <a:lnTo>
                    <a:pt x="1187873" y="1475344"/>
                  </a:lnTo>
                  <a:lnTo>
                    <a:pt x="1226132" y="1451370"/>
                  </a:lnTo>
                  <a:lnTo>
                    <a:pt x="1262886" y="1425306"/>
                  </a:lnTo>
                  <a:lnTo>
                    <a:pt x="1298052" y="1397236"/>
                  </a:lnTo>
                  <a:lnTo>
                    <a:pt x="1331548" y="1367242"/>
                  </a:lnTo>
                  <a:lnTo>
                    <a:pt x="1363291" y="1335407"/>
                  </a:lnTo>
                  <a:lnTo>
                    <a:pt x="1393199" y="1301814"/>
                  </a:lnTo>
                  <a:lnTo>
                    <a:pt x="1421188" y="1266546"/>
                  </a:lnTo>
                  <a:lnTo>
                    <a:pt x="1447177" y="1229686"/>
                  </a:lnTo>
                  <a:lnTo>
                    <a:pt x="1471083" y="1191316"/>
                  </a:lnTo>
                  <a:lnTo>
                    <a:pt x="1492823" y="1151519"/>
                  </a:lnTo>
                  <a:lnTo>
                    <a:pt x="1512314" y="1110378"/>
                  </a:lnTo>
                  <a:lnTo>
                    <a:pt x="1529475" y="1067976"/>
                  </a:lnTo>
                  <a:lnTo>
                    <a:pt x="1544222" y="1024396"/>
                  </a:lnTo>
                  <a:lnTo>
                    <a:pt x="1556472" y="979720"/>
                  </a:lnTo>
                  <a:lnTo>
                    <a:pt x="1566145" y="934032"/>
                  </a:lnTo>
                  <a:lnTo>
                    <a:pt x="1573156" y="887413"/>
                  </a:lnTo>
                  <a:lnTo>
                    <a:pt x="1577423" y="839947"/>
                  </a:lnTo>
                  <a:lnTo>
                    <a:pt x="1578864" y="791718"/>
                  </a:lnTo>
                  <a:lnTo>
                    <a:pt x="1577423" y="743488"/>
                  </a:lnTo>
                  <a:lnTo>
                    <a:pt x="1573156" y="696022"/>
                  </a:lnTo>
                  <a:lnTo>
                    <a:pt x="1566145" y="649403"/>
                  </a:lnTo>
                  <a:lnTo>
                    <a:pt x="1556472" y="603715"/>
                  </a:lnTo>
                  <a:lnTo>
                    <a:pt x="1544222" y="559039"/>
                  </a:lnTo>
                  <a:lnTo>
                    <a:pt x="1529475" y="515459"/>
                  </a:lnTo>
                  <a:lnTo>
                    <a:pt x="1512314" y="473057"/>
                  </a:lnTo>
                  <a:lnTo>
                    <a:pt x="1492823" y="431916"/>
                  </a:lnTo>
                  <a:lnTo>
                    <a:pt x="1471083" y="392119"/>
                  </a:lnTo>
                  <a:lnTo>
                    <a:pt x="1447177" y="353749"/>
                  </a:lnTo>
                  <a:lnTo>
                    <a:pt x="1421188" y="316889"/>
                  </a:lnTo>
                  <a:lnTo>
                    <a:pt x="1393199" y="281621"/>
                  </a:lnTo>
                  <a:lnTo>
                    <a:pt x="1363291" y="248028"/>
                  </a:lnTo>
                  <a:lnTo>
                    <a:pt x="1331548" y="216193"/>
                  </a:lnTo>
                  <a:lnTo>
                    <a:pt x="1298052" y="186199"/>
                  </a:lnTo>
                  <a:lnTo>
                    <a:pt x="1262886" y="158129"/>
                  </a:lnTo>
                  <a:lnTo>
                    <a:pt x="1226132" y="132065"/>
                  </a:lnTo>
                  <a:lnTo>
                    <a:pt x="1187873" y="108091"/>
                  </a:lnTo>
                  <a:lnTo>
                    <a:pt x="1148191" y="86288"/>
                  </a:lnTo>
                  <a:lnTo>
                    <a:pt x="1107169" y="66740"/>
                  </a:lnTo>
                  <a:lnTo>
                    <a:pt x="1064890" y="49531"/>
                  </a:lnTo>
                  <a:lnTo>
                    <a:pt x="1021436" y="34741"/>
                  </a:lnTo>
                  <a:lnTo>
                    <a:pt x="976889" y="22455"/>
                  </a:lnTo>
                  <a:lnTo>
                    <a:pt x="931333" y="12755"/>
                  </a:lnTo>
                  <a:lnTo>
                    <a:pt x="884849" y="5724"/>
                  </a:lnTo>
                  <a:lnTo>
                    <a:pt x="837521" y="1444"/>
                  </a:lnTo>
                  <a:lnTo>
                    <a:pt x="789431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9183623" y="3872484"/>
              <a:ext cx="1579245" cy="1583690"/>
            </a:xfrm>
            <a:custGeom>
              <a:avLst/>
              <a:gdLst/>
              <a:ahLst/>
              <a:cxnLst/>
              <a:rect l="l" t="t" r="r" b="b"/>
              <a:pathLst>
                <a:path w="1579245" h="1583689">
                  <a:moveTo>
                    <a:pt x="0" y="791718"/>
                  </a:moveTo>
                  <a:lnTo>
                    <a:pt x="1440" y="743488"/>
                  </a:lnTo>
                  <a:lnTo>
                    <a:pt x="5707" y="696022"/>
                  </a:lnTo>
                  <a:lnTo>
                    <a:pt x="12718" y="649403"/>
                  </a:lnTo>
                  <a:lnTo>
                    <a:pt x="22391" y="603715"/>
                  </a:lnTo>
                  <a:lnTo>
                    <a:pt x="34641" y="559039"/>
                  </a:lnTo>
                  <a:lnTo>
                    <a:pt x="49388" y="515459"/>
                  </a:lnTo>
                  <a:lnTo>
                    <a:pt x="66549" y="473057"/>
                  </a:lnTo>
                  <a:lnTo>
                    <a:pt x="86040" y="431916"/>
                  </a:lnTo>
                  <a:lnTo>
                    <a:pt x="107780" y="392119"/>
                  </a:lnTo>
                  <a:lnTo>
                    <a:pt x="131686" y="353749"/>
                  </a:lnTo>
                  <a:lnTo>
                    <a:pt x="157675" y="316889"/>
                  </a:lnTo>
                  <a:lnTo>
                    <a:pt x="185664" y="281621"/>
                  </a:lnTo>
                  <a:lnTo>
                    <a:pt x="215572" y="248028"/>
                  </a:lnTo>
                  <a:lnTo>
                    <a:pt x="247315" y="216193"/>
                  </a:lnTo>
                  <a:lnTo>
                    <a:pt x="280811" y="186199"/>
                  </a:lnTo>
                  <a:lnTo>
                    <a:pt x="315977" y="158129"/>
                  </a:lnTo>
                  <a:lnTo>
                    <a:pt x="352731" y="132065"/>
                  </a:lnTo>
                  <a:lnTo>
                    <a:pt x="390990" y="108091"/>
                  </a:lnTo>
                  <a:lnTo>
                    <a:pt x="430672" y="86288"/>
                  </a:lnTo>
                  <a:lnTo>
                    <a:pt x="471694" y="66740"/>
                  </a:lnTo>
                  <a:lnTo>
                    <a:pt x="513973" y="49531"/>
                  </a:lnTo>
                  <a:lnTo>
                    <a:pt x="557427" y="34741"/>
                  </a:lnTo>
                  <a:lnTo>
                    <a:pt x="601974" y="22455"/>
                  </a:lnTo>
                  <a:lnTo>
                    <a:pt x="647530" y="12755"/>
                  </a:lnTo>
                  <a:lnTo>
                    <a:pt x="694014" y="5724"/>
                  </a:lnTo>
                  <a:lnTo>
                    <a:pt x="741342" y="1444"/>
                  </a:lnTo>
                  <a:lnTo>
                    <a:pt x="789431" y="0"/>
                  </a:lnTo>
                  <a:lnTo>
                    <a:pt x="837521" y="1444"/>
                  </a:lnTo>
                  <a:lnTo>
                    <a:pt x="884849" y="5724"/>
                  </a:lnTo>
                  <a:lnTo>
                    <a:pt x="931333" y="12755"/>
                  </a:lnTo>
                  <a:lnTo>
                    <a:pt x="976889" y="22455"/>
                  </a:lnTo>
                  <a:lnTo>
                    <a:pt x="1021436" y="34741"/>
                  </a:lnTo>
                  <a:lnTo>
                    <a:pt x="1064890" y="49531"/>
                  </a:lnTo>
                  <a:lnTo>
                    <a:pt x="1107169" y="66740"/>
                  </a:lnTo>
                  <a:lnTo>
                    <a:pt x="1148191" y="86288"/>
                  </a:lnTo>
                  <a:lnTo>
                    <a:pt x="1187873" y="108091"/>
                  </a:lnTo>
                  <a:lnTo>
                    <a:pt x="1226132" y="132065"/>
                  </a:lnTo>
                  <a:lnTo>
                    <a:pt x="1262886" y="158129"/>
                  </a:lnTo>
                  <a:lnTo>
                    <a:pt x="1298052" y="186199"/>
                  </a:lnTo>
                  <a:lnTo>
                    <a:pt x="1331548" y="216193"/>
                  </a:lnTo>
                  <a:lnTo>
                    <a:pt x="1363291" y="248028"/>
                  </a:lnTo>
                  <a:lnTo>
                    <a:pt x="1393199" y="281621"/>
                  </a:lnTo>
                  <a:lnTo>
                    <a:pt x="1421188" y="316889"/>
                  </a:lnTo>
                  <a:lnTo>
                    <a:pt x="1447177" y="353749"/>
                  </a:lnTo>
                  <a:lnTo>
                    <a:pt x="1471083" y="392119"/>
                  </a:lnTo>
                  <a:lnTo>
                    <a:pt x="1492823" y="431916"/>
                  </a:lnTo>
                  <a:lnTo>
                    <a:pt x="1512314" y="473057"/>
                  </a:lnTo>
                  <a:lnTo>
                    <a:pt x="1529475" y="515459"/>
                  </a:lnTo>
                  <a:lnTo>
                    <a:pt x="1544222" y="559039"/>
                  </a:lnTo>
                  <a:lnTo>
                    <a:pt x="1556472" y="603715"/>
                  </a:lnTo>
                  <a:lnTo>
                    <a:pt x="1566145" y="649403"/>
                  </a:lnTo>
                  <a:lnTo>
                    <a:pt x="1573156" y="696022"/>
                  </a:lnTo>
                  <a:lnTo>
                    <a:pt x="1577423" y="743488"/>
                  </a:lnTo>
                  <a:lnTo>
                    <a:pt x="1578864" y="791718"/>
                  </a:lnTo>
                  <a:lnTo>
                    <a:pt x="1577423" y="839947"/>
                  </a:lnTo>
                  <a:lnTo>
                    <a:pt x="1573156" y="887413"/>
                  </a:lnTo>
                  <a:lnTo>
                    <a:pt x="1566145" y="934032"/>
                  </a:lnTo>
                  <a:lnTo>
                    <a:pt x="1556472" y="979720"/>
                  </a:lnTo>
                  <a:lnTo>
                    <a:pt x="1544222" y="1024396"/>
                  </a:lnTo>
                  <a:lnTo>
                    <a:pt x="1529475" y="1067976"/>
                  </a:lnTo>
                  <a:lnTo>
                    <a:pt x="1512314" y="1110378"/>
                  </a:lnTo>
                  <a:lnTo>
                    <a:pt x="1492823" y="1151519"/>
                  </a:lnTo>
                  <a:lnTo>
                    <a:pt x="1471083" y="1191316"/>
                  </a:lnTo>
                  <a:lnTo>
                    <a:pt x="1447177" y="1229686"/>
                  </a:lnTo>
                  <a:lnTo>
                    <a:pt x="1421188" y="1266546"/>
                  </a:lnTo>
                  <a:lnTo>
                    <a:pt x="1393199" y="1301814"/>
                  </a:lnTo>
                  <a:lnTo>
                    <a:pt x="1363291" y="1335407"/>
                  </a:lnTo>
                  <a:lnTo>
                    <a:pt x="1331548" y="1367242"/>
                  </a:lnTo>
                  <a:lnTo>
                    <a:pt x="1298052" y="1397236"/>
                  </a:lnTo>
                  <a:lnTo>
                    <a:pt x="1262886" y="1425306"/>
                  </a:lnTo>
                  <a:lnTo>
                    <a:pt x="1226132" y="1451370"/>
                  </a:lnTo>
                  <a:lnTo>
                    <a:pt x="1187873" y="1475344"/>
                  </a:lnTo>
                  <a:lnTo>
                    <a:pt x="1148191" y="1497147"/>
                  </a:lnTo>
                  <a:lnTo>
                    <a:pt x="1107169" y="1516695"/>
                  </a:lnTo>
                  <a:lnTo>
                    <a:pt x="1064890" y="1533904"/>
                  </a:lnTo>
                  <a:lnTo>
                    <a:pt x="1021436" y="1548694"/>
                  </a:lnTo>
                  <a:lnTo>
                    <a:pt x="976889" y="1560980"/>
                  </a:lnTo>
                  <a:lnTo>
                    <a:pt x="931333" y="1570680"/>
                  </a:lnTo>
                  <a:lnTo>
                    <a:pt x="884849" y="1577711"/>
                  </a:lnTo>
                  <a:lnTo>
                    <a:pt x="837521" y="1581991"/>
                  </a:lnTo>
                  <a:lnTo>
                    <a:pt x="789431" y="1583436"/>
                  </a:lnTo>
                  <a:lnTo>
                    <a:pt x="741342" y="1581991"/>
                  </a:lnTo>
                  <a:lnTo>
                    <a:pt x="694014" y="1577711"/>
                  </a:lnTo>
                  <a:lnTo>
                    <a:pt x="647530" y="1570680"/>
                  </a:lnTo>
                  <a:lnTo>
                    <a:pt x="601974" y="1560980"/>
                  </a:lnTo>
                  <a:lnTo>
                    <a:pt x="557427" y="1548694"/>
                  </a:lnTo>
                  <a:lnTo>
                    <a:pt x="513973" y="1533904"/>
                  </a:lnTo>
                  <a:lnTo>
                    <a:pt x="471694" y="1516695"/>
                  </a:lnTo>
                  <a:lnTo>
                    <a:pt x="430672" y="1497147"/>
                  </a:lnTo>
                  <a:lnTo>
                    <a:pt x="390990" y="1475344"/>
                  </a:lnTo>
                  <a:lnTo>
                    <a:pt x="352731" y="1451370"/>
                  </a:lnTo>
                  <a:lnTo>
                    <a:pt x="315977" y="1425306"/>
                  </a:lnTo>
                  <a:lnTo>
                    <a:pt x="280811" y="1397236"/>
                  </a:lnTo>
                  <a:lnTo>
                    <a:pt x="247315" y="1367242"/>
                  </a:lnTo>
                  <a:lnTo>
                    <a:pt x="215572" y="1335407"/>
                  </a:lnTo>
                  <a:lnTo>
                    <a:pt x="185664" y="1301814"/>
                  </a:lnTo>
                  <a:lnTo>
                    <a:pt x="157675" y="1266546"/>
                  </a:lnTo>
                  <a:lnTo>
                    <a:pt x="131686" y="1229686"/>
                  </a:lnTo>
                  <a:lnTo>
                    <a:pt x="107780" y="1191316"/>
                  </a:lnTo>
                  <a:lnTo>
                    <a:pt x="86040" y="1151519"/>
                  </a:lnTo>
                  <a:lnTo>
                    <a:pt x="66549" y="1110378"/>
                  </a:lnTo>
                  <a:lnTo>
                    <a:pt x="49388" y="1067976"/>
                  </a:lnTo>
                  <a:lnTo>
                    <a:pt x="34641" y="1024396"/>
                  </a:lnTo>
                  <a:lnTo>
                    <a:pt x="22391" y="979720"/>
                  </a:lnTo>
                  <a:lnTo>
                    <a:pt x="12718" y="934032"/>
                  </a:lnTo>
                  <a:lnTo>
                    <a:pt x="5707" y="887413"/>
                  </a:lnTo>
                  <a:lnTo>
                    <a:pt x="1440" y="839947"/>
                  </a:lnTo>
                  <a:lnTo>
                    <a:pt x="0" y="791718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9522332" y="4427982"/>
            <a:ext cx="90424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5735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Pandas </a:t>
            </a:r>
            <a:r>
              <a:rPr sz="1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Frame</a:t>
            </a:r>
            <a:endParaRPr sz="1400">
              <a:latin typeface="Microsoft Sans Serif"/>
              <a:cs typeface="Microsoft Sans Serif"/>
            </a:endParaRPr>
          </a:p>
        </p:txBody>
      </p:sp>
      <p:pic>
        <p:nvPicPr>
          <p:cNvPr id="34" name="object 3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458723"/>
            <a:ext cx="615696" cy="614172"/>
          </a:xfrm>
          <a:prstGeom prst="rect">
            <a:avLst/>
          </a:prstGeom>
        </p:spPr>
      </p:pic>
      <p:sp>
        <p:nvSpPr>
          <p:cNvPr id="35" name="object 3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8860" rIns="0" bIns="0" rtlCol="0">
            <a:spAutoFit/>
          </a:bodyPr>
          <a:lstStyle/>
          <a:p>
            <a:pPr marL="161925">
              <a:lnSpc>
                <a:spcPts val="1839"/>
              </a:lnSpc>
            </a:pPr>
            <a:fld id="{81D60167-4931-47E6-BA6A-407CBD079E47}" type="slidenum">
              <a:rPr spc="45" dirty="0"/>
              <a:t>7</a:t>
            </a:fld>
            <a:endParaRPr spc="4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20925"/>
            <a:ext cx="4168140" cy="1976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 algn="just">
              <a:lnSpc>
                <a:spcPct val="100000"/>
              </a:lnSpc>
              <a:spcBef>
                <a:spcPts val="95"/>
              </a:spcBef>
              <a:buFont typeface="Arial MT"/>
              <a:buChar char="•"/>
              <a:tabLst>
                <a:tab pos="241300" algn="l"/>
                <a:tab pos="242570" algn="l"/>
              </a:tabLst>
            </a:pP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	We</a:t>
            </a:r>
            <a:r>
              <a:rPr sz="16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started</a:t>
            </a:r>
            <a:r>
              <a:rPr sz="1600" spc="1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6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600" spc="1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collection</a:t>
            </a:r>
            <a:r>
              <a:rPr sz="1600" spc="11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16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SpcaeX 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API</a:t>
            </a:r>
            <a:r>
              <a:rPr sz="16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6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importing</a:t>
            </a:r>
            <a:r>
              <a:rPr sz="16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6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required</a:t>
            </a:r>
            <a:r>
              <a:rPr sz="16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libraries</a:t>
            </a:r>
            <a:r>
              <a:rPr sz="16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such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600" spc="2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pandas,</a:t>
            </a:r>
            <a:r>
              <a:rPr sz="1600" spc="22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NumPy</a:t>
            </a:r>
            <a:r>
              <a:rPr sz="1600" spc="2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600" spc="2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Request,</a:t>
            </a:r>
            <a:r>
              <a:rPr sz="1600" spc="22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then</a:t>
            </a:r>
            <a:r>
              <a:rPr sz="1600" spc="229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we </a:t>
            </a:r>
            <a:r>
              <a:rPr sz="16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established</a:t>
            </a:r>
            <a:r>
              <a:rPr sz="16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600" spc="-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45" dirty="0">
                <a:solidFill>
                  <a:srgbClr val="292929"/>
                </a:solidFill>
                <a:latin typeface="Microsoft Sans Serif"/>
                <a:cs typeface="Microsoft Sans Serif"/>
              </a:rPr>
              <a:t>URL</a:t>
            </a:r>
            <a:r>
              <a:rPr sz="16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GET</a:t>
            </a:r>
            <a:r>
              <a:rPr sz="1600" spc="3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request,</a:t>
            </a:r>
            <a:r>
              <a:rPr sz="16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6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request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6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raised</a:t>
            </a:r>
            <a:r>
              <a:rPr sz="16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6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60" dirty="0">
                <a:solidFill>
                  <a:srgbClr val="292929"/>
                </a:solidFill>
                <a:latin typeface="Microsoft Sans Serif"/>
                <a:cs typeface="Microsoft Sans Serif"/>
              </a:rPr>
              <a:t>JSON</a:t>
            </a:r>
            <a:r>
              <a:rPr sz="16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file</a:t>
            </a:r>
            <a:r>
              <a:rPr sz="16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6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be</a:t>
            </a:r>
            <a:r>
              <a:rPr sz="16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finally</a:t>
            </a:r>
            <a:r>
              <a:rPr sz="16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converted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600" spc="170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600" spc="185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600" spc="175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frame</a:t>
            </a:r>
            <a:r>
              <a:rPr sz="1600" spc="180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through</a:t>
            </a:r>
            <a:r>
              <a:rPr sz="1600" spc="180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choosing</a:t>
            </a:r>
            <a:r>
              <a:rPr sz="1600" spc="175" dirty="0">
                <a:solidFill>
                  <a:srgbClr val="292929"/>
                </a:solidFill>
                <a:latin typeface="Microsoft Sans Serif"/>
                <a:cs typeface="Microsoft Sans Serif"/>
              </a:rPr>
              <a:t>  </a:t>
            </a:r>
            <a:r>
              <a:rPr sz="16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required</a:t>
            </a:r>
            <a:r>
              <a:rPr sz="16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information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like</a:t>
            </a:r>
            <a:r>
              <a:rPr sz="16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6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geospatial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info,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</a:t>
            </a:r>
            <a:r>
              <a:rPr sz="16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type,</a:t>
            </a:r>
            <a:r>
              <a:rPr sz="16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orbit,</a:t>
            </a:r>
            <a:r>
              <a:rPr sz="16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flight</a:t>
            </a:r>
            <a:r>
              <a:rPr sz="16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number</a:t>
            </a:r>
            <a:r>
              <a:rPr sz="16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more.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8969" y="4386198"/>
            <a:ext cx="3830320" cy="4883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ts val="1825"/>
              </a:lnSpc>
              <a:spcBef>
                <a:spcPts val="95"/>
              </a:spcBef>
              <a:buFont typeface="Arial MT"/>
              <a:buChar char="•"/>
              <a:tabLst>
                <a:tab pos="240665" algn="l"/>
              </a:tabLst>
            </a:pPr>
            <a:r>
              <a:rPr sz="16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6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80" dirty="0">
                <a:solidFill>
                  <a:srgbClr val="292929"/>
                </a:solidFill>
                <a:latin typeface="Microsoft Sans Serif"/>
                <a:cs typeface="Microsoft Sans Serif"/>
              </a:rPr>
              <a:t>URL</a:t>
            </a:r>
            <a:r>
              <a:rPr sz="16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6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16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completed</a:t>
            </a:r>
            <a:r>
              <a:rPr sz="16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6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API</a:t>
            </a:r>
            <a:endParaRPr sz="1600" dirty="0">
              <a:latin typeface="Microsoft Sans Serif"/>
              <a:cs typeface="Microsoft Sans Serif"/>
            </a:endParaRPr>
          </a:p>
          <a:p>
            <a:pPr marL="241300">
              <a:lnSpc>
                <a:spcPts val="1825"/>
              </a:lnSpc>
              <a:tabLst>
                <a:tab pos="1629410" algn="l"/>
              </a:tabLst>
            </a:pPr>
            <a:r>
              <a:rPr sz="16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calls</a:t>
            </a:r>
            <a:r>
              <a:rPr sz="16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6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notebook</a:t>
            </a:r>
            <a:r>
              <a:rPr sz="16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lang="en-US" sz="16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600" dirty="0">
              <a:highlight>
                <a:srgbClr val="FFFF00"/>
              </a:highlight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10994" y="479552"/>
            <a:ext cx="585724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30" dirty="0"/>
              <a:t> </a:t>
            </a:r>
            <a:r>
              <a:rPr spc="-50" dirty="0"/>
              <a:t>Collection</a:t>
            </a:r>
            <a:r>
              <a:rPr dirty="0"/>
              <a:t> </a:t>
            </a:r>
            <a:r>
              <a:rPr spc="750" dirty="0"/>
              <a:t>–</a:t>
            </a:r>
            <a:r>
              <a:rPr spc="-5" dirty="0"/>
              <a:t> </a:t>
            </a:r>
            <a:r>
              <a:rPr spc="-275" dirty="0"/>
              <a:t>SpaceX</a:t>
            </a:r>
            <a:r>
              <a:rPr spc="25" dirty="0"/>
              <a:t> </a:t>
            </a:r>
            <a:r>
              <a:rPr spc="-185" dirty="0"/>
              <a:t>API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5734558" y="1793494"/>
            <a:ext cx="1433195" cy="768985"/>
            <a:chOff x="5734558" y="1793494"/>
            <a:chExt cx="1433195" cy="768985"/>
          </a:xfrm>
        </p:grpSpPr>
        <p:sp>
          <p:nvSpPr>
            <p:cNvPr id="6" name="object 6"/>
            <p:cNvSpPr/>
            <p:nvPr/>
          </p:nvSpPr>
          <p:spPr>
            <a:xfrm>
              <a:off x="5740908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3"/>
                  </a:lnTo>
                  <a:lnTo>
                    <a:pt x="1294384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7" y="629919"/>
                  </a:lnTo>
                  <a:lnTo>
                    <a:pt x="1420367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740908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7" y="125983"/>
                  </a:lnTo>
                  <a:lnTo>
                    <a:pt x="1420367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3"/>
                  </a:lnTo>
                  <a:lnTo>
                    <a:pt x="125983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865114" y="1973071"/>
            <a:ext cx="11728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6520" marR="5080" indent="-83820">
              <a:lnSpc>
                <a:spcPct val="100000"/>
              </a:lnSpc>
              <a:spcBef>
                <a:spcPts val="100"/>
              </a:spcBef>
            </a:pP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Jupyter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Notebook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IBM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Watson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622793" y="1793494"/>
            <a:ext cx="1433195" cy="768985"/>
            <a:chOff x="7622793" y="1793494"/>
            <a:chExt cx="1433195" cy="768985"/>
          </a:xfrm>
        </p:grpSpPr>
        <p:sp>
          <p:nvSpPr>
            <p:cNvPr id="10" name="object 10"/>
            <p:cNvSpPr/>
            <p:nvPr/>
          </p:nvSpPr>
          <p:spPr>
            <a:xfrm>
              <a:off x="7629143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3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3"/>
                  </a:lnTo>
                  <a:lnTo>
                    <a:pt x="1294383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7" y="629919"/>
                  </a:lnTo>
                  <a:lnTo>
                    <a:pt x="1420367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629143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3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7" y="125983"/>
                  </a:lnTo>
                  <a:lnTo>
                    <a:pt x="1420367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3" y="755903"/>
                  </a:lnTo>
                  <a:lnTo>
                    <a:pt x="125983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960614" y="2064511"/>
            <a:ext cx="7620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12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9511030" y="1793494"/>
            <a:ext cx="1433195" cy="768985"/>
            <a:chOff x="9511030" y="1793494"/>
            <a:chExt cx="1433195" cy="768985"/>
          </a:xfrm>
        </p:grpSpPr>
        <p:sp>
          <p:nvSpPr>
            <p:cNvPr id="14" name="object 14"/>
            <p:cNvSpPr/>
            <p:nvPr/>
          </p:nvSpPr>
          <p:spPr>
            <a:xfrm>
              <a:off x="9517380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4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4" y="755903"/>
                  </a:lnTo>
                  <a:lnTo>
                    <a:pt x="1294384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19"/>
                  </a:lnTo>
                  <a:lnTo>
                    <a:pt x="1420368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517380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4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3"/>
                  </a:lnTo>
                  <a:lnTo>
                    <a:pt x="1420368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3"/>
                  </a:lnTo>
                  <a:lnTo>
                    <a:pt x="125984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9806431" y="2064511"/>
            <a:ext cx="8458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70" dirty="0">
                <a:solidFill>
                  <a:srgbClr val="FFFFFF"/>
                </a:solidFill>
                <a:latin typeface="Microsoft Sans Serif"/>
                <a:cs typeface="Microsoft Sans Serif"/>
              </a:rPr>
              <a:t>GET</a:t>
            </a:r>
            <a:r>
              <a:rPr sz="12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Request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511030" y="3096514"/>
            <a:ext cx="1433195" cy="768985"/>
            <a:chOff x="9511030" y="3096514"/>
            <a:chExt cx="1433195" cy="768985"/>
          </a:xfrm>
        </p:grpSpPr>
        <p:sp>
          <p:nvSpPr>
            <p:cNvPr id="18" name="object 18"/>
            <p:cNvSpPr/>
            <p:nvPr/>
          </p:nvSpPr>
          <p:spPr>
            <a:xfrm>
              <a:off x="9517380" y="310286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4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4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4" y="755904"/>
                  </a:lnTo>
                  <a:lnTo>
                    <a:pt x="1294384" y="755904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19"/>
                  </a:lnTo>
                  <a:lnTo>
                    <a:pt x="1420368" y="125984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517380" y="310286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4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4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4"/>
                  </a:lnTo>
                  <a:lnTo>
                    <a:pt x="1420368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4"/>
                  </a:lnTo>
                  <a:lnTo>
                    <a:pt x="125984" y="755904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9711943" y="3368802"/>
            <a:ext cx="103314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JSON</a:t>
            </a:r>
            <a:r>
              <a:rPr sz="12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Response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9520173" y="4401058"/>
            <a:ext cx="1433195" cy="768985"/>
            <a:chOff x="9520173" y="4401058"/>
            <a:chExt cx="1433195" cy="768985"/>
          </a:xfrm>
        </p:grpSpPr>
        <p:sp>
          <p:nvSpPr>
            <p:cNvPr id="22" name="object 22"/>
            <p:cNvSpPr/>
            <p:nvPr/>
          </p:nvSpPr>
          <p:spPr>
            <a:xfrm>
              <a:off x="9526523" y="4407408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3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4"/>
                  </a:lnTo>
                  <a:lnTo>
                    <a:pt x="0" y="629920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4"/>
                  </a:lnTo>
                  <a:lnTo>
                    <a:pt x="1294383" y="755904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20"/>
                  </a:lnTo>
                  <a:lnTo>
                    <a:pt x="1420368" y="125984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3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9526523" y="4407408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4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3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4"/>
                  </a:lnTo>
                  <a:lnTo>
                    <a:pt x="1420368" y="629920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3" y="755904"/>
                  </a:lnTo>
                  <a:lnTo>
                    <a:pt x="125983" y="755904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20"/>
                  </a:lnTo>
                  <a:lnTo>
                    <a:pt x="0" y="12598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9848850" y="4672965"/>
            <a:ext cx="7772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Frame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7279893" y="2080005"/>
            <a:ext cx="270510" cy="250825"/>
            <a:chOff x="7279893" y="2080005"/>
            <a:chExt cx="270510" cy="250825"/>
          </a:xfrm>
        </p:grpSpPr>
        <p:sp>
          <p:nvSpPr>
            <p:cNvPr id="26" name="object 26"/>
            <p:cNvSpPr/>
            <p:nvPr/>
          </p:nvSpPr>
          <p:spPr>
            <a:xfrm>
              <a:off x="7286243" y="2086355"/>
              <a:ext cx="257810" cy="238125"/>
            </a:xfrm>
            <a:custGeom>
              <a:avLst/>
              <a:gdLst/>
              <a:ahLst/>
              <a:cxnLst/>
              <a:rect l="l" t="t" r="r" b="b"/>
              <a:pathLst>
                <a:path w="257809" h="238125">
                  <a:moveTo>
                    <a:pt x="138683" y="0"/>
                  </a:moveTo>
                  <a:lnTo>
                    <a:pt x="0" y="0"/>
                  </a:lnTo>
                  <a:lnTo>
                    <a:pt x="118872" y="118872"/>
                  </a:lnTo>
                  <a:lnTo>
                    <a:pt x="0" y="237744"/>
                  </a:lnTo>
                  <a:lnTo>
                    <a:pt x="138683" y="237744"/>
                  </a:lnTo>
                  <a:lnTo>
                    <a:pt x="257555" y="118872"/>
                  </a:lnTo>
                  <a:lnTo>
                    <a:pt x="138683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286243" y="2086355"/>
              <a:ext cx="257810" cy="238125"/>
            </a:xfrm>
            <a:custGeom>
              <a:avLst/>
              <a:gdLst/>
              <a:ahLst/>
              <a:cxnLst/>
              <a:rect l="l" t="t" r="r" b="b"/>
              <a:pathLst>
                <a:path w="257809" h="238125">
                  <a:moveTo>
                    <a:pt x="0" y="0"/>
                  </a:moveTo>
                  <a:lnTo>
                    <a:pt x="138683" y="0"/>
                  </a:lnTo>
                  <a:lnTo>
                    <a:pt x="257555" y="118872"/>
                  </a:lnTo>
                  <a:lnTo>
                    <a:pt x="138683" y="237744"/>
                  </a:lnTo>
                  <a:lnTo>
                    <a:pt x="0" y="237744"/>
                  </a:lnTo>
                  <a:lnTo>
                    <a:pt x="118872" y="11887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8" name="object 28"/>
          <p:cNvGrpSpPr/>
          <p:nvPr/>
        </p:nvGrpSpPr>
        <p:grpSpPr>
          <a:xfrm>
            <a:off x="9186418" y="2080005"/>
            <a:ext cx="269240" cy="250825"/>
            <a:chOff x="9186418" y="2080005"/>
            <a:chExt cx="269240" cy="250825"/>
          </a:xfrm>
        </p:grpSpPr>
        <p:sp>
          <p:nvSpPr>
            <p:cNvPr id="29" name="object 29"/>
            <p:cNvSpPr/>
            <p:nvPr/>
          </p:nvSpPr>
          <p:spPr>
            <a:xfrm>
              <a:off x="9192768" y="2086355"/>
              <a:ext cx="256540" cy="238125"/>
            </a:xfrm>
            <a:custGeom>
              <a:avLst/>
              <a:gdLst/>
              <a:ahLst/>
              <a:cxnLst/>
              <a:rect l="l" t="t" r="r" b="b"/>
              <a:pathLst>
                <a:path w="256540" h="238125">
                  <a:moveTo>
                    <a:pt x="137159" y="0"/>
                  </a:moveTo>
                  <a:lnTo>
                    <a:pt x="0" y="0"/>
                  </a:lnTo>
                  <a:lnTo>
                    <a:pt x="118872" y="118872"/>
                  </a:lnTo>
                  <a:lnTo>
                    <a:pt x="0" y="237744"/>
                  </a:lnTo>
                  <a:lnTo>
                    <a:pt x="137159" y="237744"/>
                  </a:lnTo>
                  <a:lnTo>
                    <a:pt x="256031" y="118872"/>
                  </a:lnTo>
                  <a:lnTo>
                    <a:pt x="137159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9192768" y="2086355"/>
              <a:ext cx="256540" cy="238125"/>
            </a:xfrm>
            <a:custGeom>
              <a:avLst/>
              <a:gdLst/>
              <a:ahLst/>
              <a:cxnLst/>
              <a:rect l="l" t="t" r="r" b="b"/>
              <a:pathLst>
                <a:path w="256540" h="238125">
                  <a:moveTo>
                    <a:pt x="0" y="0"/>
                  </a:moveTo>
                  <a:lnTo>
                    <a:pt x="137159" y="0"/>
                  </a:lnTo>
                  <a:lnTo>
                    <a:pt x="256031" y="118872"/>
                  </a:lnTo>
                  <a:lnTo>
                    <a:pt x="137159" y="237744"/>
                  </a:lnTo>
                  <a:lnTo>
                    <a:pt x="0" y="237744"/>
                  </a:lnTo>
                  <a:lnTo>
                    <a:pt x="118872" y="11887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1" name="object 31"/>
          <p:cNvGrpSpPr/>
          <p:nvPr/>
        </p:nvGrpSpPr>
        <p:grpSpPr>
          <a:xfrm>
            <a:off x="10111485" y="2675889"/>
            <a:ext cx="250825" cy="270510"/>
            <a:chOff x="10111485" y="2675889"/>
            <a:chExt cx="250825" cy="270510"/>
          </a:xfrm>
        </p:grpSpPr>
        <p:sp>
          <p:nvSpPr>
            <p:cNvPr id="32" name="object 32"/>
            <p:cNvSpPr/>
            <p:nvPr/>
          </p:nvSpPr>
          <p:spPr>
            <a:xfrm>
              <a:off x="10117835" y="2682239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118872" y="118872"/>
                  </a:lnTo>
                  <a:lnTo>
                    <a:pt x="0" y="0"/>
                  </a:lnTo>
                  <a:lnTo>
                    <a:pt x="0" y="138684"/>
                  </a:lnTo>
                  <a:lnTo>
                    <a:pt x="118872" y="257556"/>
                  </a:lnTo>
                  <a:lnTo>
                    <a:pt x="237744" y="138684"/>
                  </a:lnTo>
                  <a:lnTo>
                    <a:pt x="23774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0117835" y="2682239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237744" y="138684"/>
                  </a:lnTo>
                  <a:lnTo>
                    <a:pt x="118872" y="257556"/>
                  </a:lnTo>
                  <a:lnTo>
                    <a:pt x="0" y="138684"/>
                  </a:lnTo>
                  <a:lnTo>
                    <a:pt x="0" y="0"/>
                  </a:lnTo>
                  <a:lnTo>
                    <a:pt x="118872" y="118872"/>
                  </a:lnTo>
                  <a:lnTo>
                    <a:pt x="237744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4" name="object 34"/>
          <p:cNvGrpSpPr/>
          <p:nvPr/>
        </p:nvGrpSpPr>
        <p:grpSpPr>
          <a:xfrm>
            <a:off x="10111485" y="3998721"/>
            <a:ext cx="250825" cy="270510"/>
            <a:chOff x="10111485" y="3998721"/>
            <a:chExt cx="250825" cy="270510"/>
          </a:xfrm>
        </p:grpSpPr>
        <p:sp>
          <p:nvSpPr>
            <p:cNvPr id="35" name="object 35"/>
            <p:cNvSpPr/>
            <p:nvPr/>
          </p:nvSpPr>
          <p:spPr>
            <a:xfrm>
              <a:off x="10117835" y="4005071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118872" y="118871"/>
                  </a:lnTo>
                  <a:lnTo>
                    <a:pt x="0" y="0"/>
                  </a:lnTo>
                  <a:lnTo>
                    <a:pt x="0" y="138683"/>
                  </a:lnTo>
                  <a:lnTo>
                    <a:pt x="118872" y="257555"/>
                  </a:lnTo>
                  <a:lnTo>
                    <a:pt x="237744" y="138683"/>
                  </a:lnTo>
                  <a:lnTo>
                    <a:pt x="23774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0117835" y="4005071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237744" y="138683"/>
                  </a:lnTo>
                  <a:lnTo>
                    <a:pt x="118872" y="257555"/>
                  </a:lnTo>
                  <a:lnTo>
                    <a:pt x="0" y="138683"/>
                  </a:lnTo>
                  <a:lnTo>
                    <a:pt x="0" y="0"/>
                  </a:lnTo>
                  <a:lnTo>
                    <a:pt x="118872" y="118871"/>
                  </a:lnTo>
                  <a:lnTo>
                    <a:pt x="237744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7" name="object 37"/>
          <p:cNvGrpSpPr/>
          <p:nvPr/>
        </p:nvGrpSpPr>
        <p:grpSpPr>
          <a:xfrm>
            <a:off x="6405117" y="2938017"/>
            <a:ext cx="2277745" cy="2232025"/>
            <a:chOff x="6405117" y="2938017"/>
            <a:chExt cx="2277745" cy="2232025"/>
          </a:xfrm>
        </p:grpSpPr>
        <p:sp>
          <p:nvSpPr>
            <p:cNvPr id="38" name="object 38"/>
            <p:cNvSpPr/>
            <p:nvPr/>
          </p:nvSpPr>
          <p:spPr>
            <a:xfrm>
              <a:off x="6411467" y="2944367"/>
              <a:ext cx="2265045" cy="2219325"/>
            </a:xfrm>
            <a:custGeom>
              <a:avLst/>
              <a:gdLst/>
              <a:ahLst/>
              <a:cxnLst/>
              <a:rect l="l" t="t" r="r" b="b"/>
              <a:pathLst>
                <a:path w="2265045" h="2219325">
                  <a:moveTo>
                    <a:pt x="1132332" y="0"/>
                  </a:moveTo>
                  <a:lnTo>
                    <a:pt x="1083215" y="1024"/>
                  </a:lnTo>
                  <a:lnTo>
                    <a:pt x="1034633" y="4072"/>
                  </a:lnTo>
                  <a:lnTo>
                    <a:pt x="986627" y="9099"/>
                  </a:lnTo>
                  <a:lnTo>
                    <a:pt x="939241" y="16066"/>
                  </a:lnTo>
                  <a:lnTo>
                    <a:pt x="892517" y="24930"/>
                  </a:lnTo>
                  <a:lnTo>
                    <a:pt x="846497" y="35650"/>
                  </a:lnTo>
                  <a:lnTo>
                    <a:pt x="801223" y="48184"/>
                  </a:lnTo>
                  <a:lnTo>
                    <a:pt x="756739" y="62491"/>
                  </a:lnTo>
                  <a:lnTo>
                    <a:pt x="713087" y="78528"/>
                  </a:lnTo>
                  <a:lnTo>
                    <a:pt x="670309" y="96255"/>
                  </a:lnTo>
                  <a:lnTo>
                    <a:pt x="628448" y="115629"/>
                  </a:lnTo>
                  <a:lnTo>
                    <a:pt x="587546" y="136610"/>
                  </a:lnTo>
                  <a:lnTo>
                    <a:pt x="547645" y="159154"/>
                  </a:lnTo>
                  <a:lnTo>
                    <a:pt x="508789" y="183222"/>
                  </a:lnTo>
                  <a:lnTo>
                    <a:pt x="471020" y="208771"/>
                  </a:lnTo>
                  <a:lnTo>
                    <a:pt x="434380" y="235759"/>
                  </a:lnTo>
                  <a:lnTo>
                    <a:pt x="398912" y="264145"/>
                  </a:lnTo>
                  <a:lnTo>
                    <a:pt x="364657" y="293888"/>
                  </a:lnTo>
                  <a:lnTo>
                    <a:pt x="331660" y="324945"/>
                  </a:lnTo>
                  <a:lnTo>
                    <a:pt x="299962" y="357275"/>
                  </a:lnTo>
                  <a:lnTo>
                    <a:pt x="269605" y="390837"/>
                  </a:lnTo>
                  <a:lnTo>
                    <a:pt x="240633" y="425589"/>
                  </a:lnTo>
                  <a:lnTo>
                    <a:pt x="213087" y="461488"/>
                  </a:lnTo>
                  <a:lnTo>
                    <a:pt x="187011" y="498495"/>
                  </a:lnTo>
                  <a:lnTo>
                    <a:pt x="162446" y="536566"/>
                  </a:lnTo>
                  <a:lnTo>
                    <a:pt x="139435" y="575661"/>
                  </a:lnTo>
                  <a:lnTo>
                    <a:pt x="118021" y="615738"/>
                  </a:lnTo>
                  <a:lnTo>
                    <a:pt x="98246" y="656754"/>
                  </a:lnTo>
                  <a:lnTo>
                    <a:pt x="80153" y="698669"/>
                  </a:lnTo>
                  <a:lnTo>
                    <a:pt x="63784" y="741441"/>
                  </a:lnTo>
                  <a:lnTo>
                    <a:pt x="49182" y="785029"/>
                  </a:lnTo>
                  <a:lnTo>
                    <a:pt x="36388" y="829390"/>
                  </a:lnTo>
                  <a:lnTo>
                    <a:pt x="25446" y="874483"/>
                  </a:lnTo>
                  <a:lnTo>
                    <a:pt x="16399" y="920266"/>
                  </a:lnTo>
                  <a:lnTo>
                    <a:pt x="9288" y="966698"/>
                  </a:lnTo>
                  <a:lnTo>
                    <a:pt x="4156" y="1013738"/>
                  </a:lnTo>
                  <a:lnTo>
                    <a:pt x="1046" y="1061343"/>
                  </a:lnTo>
                  <a:lnTo>
                    <a:pt x="0" y="1109472"/>
                  </a:lnTo>
                  <a:lnTo>
                    <a:pt x="1046" y="1157600"/>
                  </a:lnTo>
                  <a:lnTo>
                    <a:pt x="4156" y="1205205"/>
                  </a:lnTo>
                  <a:lnTo>
                    <a:pt x="9288" y="1252245"/>
                  </a:lnTo>
                  <a:lnTo>
                    <a:pt x="16399" y="1298677"/>
                  </a:lnTo>
                  <a:lnTo>
                    <a:pt x="25446" y="1344460"/>
                  </a:lnTo>
                  <a:lnTo>
                    <a:pt x="36388" y="1389553"/>
                  </a:lnTo>
                  <a:lnTo>
                    <a:pt x="49182" y="1433914"/>
                  </a:lnTo>
                  <a:lnTo>
                    <a:pt x="63784" y="1477502"/>
                  </a:lnTo>
                  <a:lnTo>
                    <a:pt x="80153" y="1520274"/>
                  </a:lnTo>
                  <a:lnTo>
                    <a:pt x="98246" y="1562189"/>
                  </a:lnTo>
                  <a:lnTo>
                    <a:pt x="118021" y="1603205"/>
                  </a:lnTo>
                  <a:lnTo>
                    <a:pt x="139435" y="1643282"/>
                  </a:lnTo>
                  <a:lnTo>
                    <a:pt x="162446" y="1682377"/>
                  </a:lnTo>
                  <a:lnTo>
                    <a:pt x="187011" y="1720448"/>
                  </a:lnTo>
                  <a:lnTo>
                    <a:pt x="213087" y="1757455"/>
                  </a:lnTo>
                  <a:lnTo>
                    <a:pt x="240633" y="1793354"/>
                  </a:lnTo>
                  <a:lnTo>
                    <a:pt x="269605" y="1828106"/>
                  </a:lnTo>
                  <a:lnTo>
                    <a:pt x="299962" y="1861668"/>
                  </a:lnTo>
                  <a:lnTo>
                    <a:pt x="331660" y="1893998"/>
                  </a:lnTo>
                  <a:lnTo>
                    <a:pt x="364657" y="1925055"/>
                  </a:lnTo>
                  <a:lnTo>
                    <a:pt x="398912" y="1954798"/>
                  </a:lnTo>
                  <a:lnTo>
                    <a:pt x="434380" y="1983184"/>
                  </a:lnTo>
                  <a:lnTo>
                    <a:pt x="471020" y="2010172"/>
                  </a:lnTo>
                  <a:lnTo>
                    <a:pt x="508789" y="2035721"/>
                  </a:lnTo>
                  <a:lnTo>
                    <a:pt x="547645" y="2059789"/>
                  </a:lnTo>
                  <a:lnTo>
                    <a:pt x="587546" y="2082333"/>
                  </a:lnTo>
                  <a:lnTo>
                    <a:pt x="628448" y="2103314"/>
                  </a:lnTo>
                  <a:lnTo>
                    <a:pt x="670309" y="2122688"/>
                  </a:lnTo>
                  <a:lnTo>
                    <a:pt x="713087" y="2140415"/>
                  </a:lnTo>
                  <a:lnTo>
                    <a:pt x="756739" y="2156452"/>
                  </a:lnTo>
                  <a:lnTo>
                    <a:pt x="801223" y="2170759"/>
                  </a:lnTo>
                  <a:lnTo>
                    <a:pt x="846497" y="2183293"/>
                  </a:lnTo>
                  <a:lnTo>
                    <a:pt x="892517" y="2194013"/>
                  </a:lnTo>
                  <a:lnTo>
                    <a:pt x="939241" y="2202877"/>
                  </a:lnTo>
                  <a:lnTo>
                    <a:pt x="986627" y="2209844"/>
                  </a:lnTo>
                  <a:lnTo>
                    <a:pt x="1034633" y="2214871"/>
                  </a:lnTo>
                  <a:lnTo>
                    <a:pt x="1083215" y="2217919"/>
                  </a:lnTo>
                  <a:lnTo>
                    <a:pt x="1132332" y="2218944"/>
                  </a:lnTo>
                  <a:lnTo>
                    <a:pt x="1181448" y="2217919"/>
                  </a:lnTo>
                  <a:lnTo>
                    <a:pt x="1230030" y="2214871"/>
                  </a:lnTo>
                  <a:lnTo>
                    <a:pt x="1278036" y="2209844"/>
                  </a:lnTo>
                  <a:lnTo>
                    <a:pt x="1325422" y="2202877"/>
                  </a:lnTo>
                  <a:lnTo>
                    <a:pt x="1372146" y="2194013"/>
                  </a:lnTo>
                  <a:lnTo>
                    <a:pt x="1418166" y="2183293"/>
                  </a:lnTo>
                  <a:lnTo>
                    <a:pt x="1463440" y="2170759"/>
                  </a:lnTo>
                  <a:lnTo>
                    <a:pt x="1507924" y="2156452"/>
                  </a:lnTo>
                  <a:lnTo>
                    <a:pt x="1551576" y="2140415"/>
                  </a:lnTo>
                  <a:lnTo>
                    <a:pt x="1594354" y="2122688"/>
                  </a:lnTo>
                  <a:lnTo>
                    <a:pt x="1636215" y="2103314"/>
                  </a:lnTo>
                  <a:lnTo>
                    <a:pt x="1677117" y="2082333"/>
                  </a:lnTo>
                  <a:lnTo>
                    <a:pt x="1717018" y="2059789"/>
                  </a:lnTo>
                  <a:lnTo>
                    <a:pt x="1755874" y="2035721"/>
                  </a:lnTo>
                  <a:lnTo>
                    <a:pt x="1793643" y="2010172"/>
                  </a:lnTo>
                  <a:lnTo>
                    <a:pt x="1830283" y="1983184"/>
                  </a:lnTo>
                  <a:lnTo>
                    <a:pt x="1865751" y="1954798"/>
                  </a:lnTo>
                  <a:lnTo>
                    <a:pt x="1900006" y="1925055"/>
                  </a:lnTo>
                  <a:lnTo>
                    <a:pt x="1933003" y="1893998"/>
                  </a:lnTo>
                  <a:lnTo>
                    <a:pt x="1964701" y="1861668"/>
                  </a:lnTo>
                  <a:lnTo>
                    <a:pt x="1995058" y="1828106"/>
                  </a:lnTo>
                  <a:lnTo>
                    <a:pt x="2024030" y="1793354"/>
                  </a:lnTo>
                  <a:lnTo>
                    <a:pt x="2051576" y="1757455"/>
                  </a:lnTo>
                  <a:lnTo>
                    <a:pt x="2077652" y="1720448"/>
                  </a:lnTo>
                  <a:lnTo>
                    <a:pt x="2102217" y="1682377"/>
                  </a:lnTo>
                  <a:lnTo>
                    <a:pt x="2125228" y="1643282"/>
                  </a:lnTo>
                  <a:lnTo>
                    <a:pt x="2146642" y="1603205"/>
                  </a:lnTo>
                  <a:lnTo>
                    <a:pt x="2166417" y="1562189"/>
                  </a:lnTo>
                  <a:lnTo>
                    <a:pt x="2184510" y="1520274"/>
                  </a:lnTo>
                  <a:lnTo>
                    <a:pt x="2200879" y="1477502"/>
                  </a:lnTo>
                  <a:lnTo>
                    <a:pt x="2215481" y="1433914"/>
                  </a:lnTo>
                  <a:lnTo>
                    <a:pt x="2228275" y="1389553"/>
                  </a:lnTo>
                  <a:lnTo>
                    <a:pt x="2239217" y="1344460"/>
                  </a:lnTo>
                  <a:lnTo>
                    <a:pt x="2248264" y="1298677"/>
                  </a:lnTo>
                  <a:lnTo>
                    <a:pt x="2255375" y="1252245"/>
                  </a:lnTo>
                  <a:lnTo>
                    <a:pt x="2260507" y="1205205"/>
                  </a:lnTo>
                  <a:lnTo>
                    <a:pt x="2263617" y="1157600"/>
                  </a:lnTo>
                  <a:lnTo>
                    <a:pt x="2264664" y="1109472"/>
                  </a:lnTo>
                  <a:lnTo>
                    <a:pt x="2263617" y="1061343"/>
                  </a:lnTo>
                  <a:lnTo>
                    <a:pt x="2260507" y="1013738"/>
                  </a:lnTo>
                  <a:lnTo>
                    <a:pt x="2255375" y="966698"/>
                  </a:lnTo>
                  <a:lnTo>
                    <a:pt x="2248264" y="920266"/>
                  </a:lnTo>
                  <a:lnTo>
                    <a:pt x="2239217" y="874483"/>
                  </a:lnTo>
                  <a:lnTo>
                    <a:pt x="2228275" y="829390"/>
                  </a:lnTo>
                  <a:lnTo>
                    <a:pt x="2215481" y="785029"/>
                  </a:lnTo>
                  <a:lnTo>
                    <a:pt x="2200879" y="741441"/>
                  </a:lnTo>
                  <a:lnTo>
                    <a:pt x="2184510" y="698669"/>
                  </a:lnTo>
                  <a:lnTo>
                    <a:pt x="2166417" y="656754"/>
                  </a:lnTo>
                  <a:lnTo>
                    <a:pt x="2146642" y="615738"/>
                  </a:lnTo>
                  <a:lnTo>
                    <a:pt x="2125228" y="575661"/>
                  </a:lnTo>
                  <a:lnTo>
                    <a:pt x="2102217" y="536566"/>
                  </a:lnTo>
                  <a:lnTo>
                    <a:pt x="2077652" y="498495"/>
                  </a:lnTo>
                  <a:lnTo>
                    <a:pt x="2051576" y="461488"/>
                  </a:lnTo>
                  <a:lnTo>
                    <a:pt x="2024030" y="425589"/>
                  </a:lnTo>
                  <a:lnTo>
                    <a:pt x="1995058" y="390837"/>
                  </a:lnTo>
                  <a:lnTo>
                    <a:pt x="1964701" y="357275"/>
                  </a:lnTo>
                  <a:lnTo>
                    <a:pt x="1933003" y="324945"/>
                  </a:lnTo>
                  <a:lnTo>
                    <a:pt x="1900006" y="293888"/>
                  </a:lnTo>
                  <a:lnTo>
                    <a:pt x="1865751" y="264145"/>
                  </a:lnTo>
                  <a:lnTo>
                    <a:pt x="1830283" y="235759"/>
                  </a:lnTo>
                  <a:lnTo>
                    <a:pt x="1793643" y="208771"/>
                  </a:lnTo>
                  <a:lnTo>
                    <a:pt x="1755874" y="183222"/>
                  </a:lnTo>
                  <a:lnTo>
                    <a:pt x="1717018" y="159154"/>
                  </a:lnTo>
                  <a:lnTo>
                    <a:pt x="1677117" y="136610"/>
                  </a:lnTo>
                  <a:lnTo>
                    <a:pt x="1636215" y="115629"/>
                  </a:lnTo>
                  <a:lnTo>
                    <a:pt x="1594354" y="96255"/>
                  </a:lnTo>
                  <a:lnTo>
                    <a:pt x="1551576" y="78528"/>
                  </a:lnTo>
                  <a:lnTo>
                    <a:pt x="1507924" y="62491"/>
                  </a:lnTo>
                  <a:lnTo>
                    <a:pt x="1463440" y="48184"/>
                  </a:lnTo>
                  <a:lnTo>
                    <a:pt x="1418166" y="35650"/>
                  </a:lnTo>
                  <a:lnTo>
                    <a:pt x="1372146" y="24930"/>
                  </a:lnTo>
                  <a:lnTo>
                    <a:pt x="1325422" y="16066"/>
                  </a:lnTo>
                  <a:lnTo>
                    <a:pt x="1278036" y="9099"/>
                  </a:lnTo>
                  <a:lnTo>
                    <a:pt x="1230030" y="4072"/>
                  </a:lnTo>
                  <a:lnTo>
                    <a:pt x="1181448" y="1024"/>
                  </a:lnTo>
                  <a:lnTo>
                    <a:pt x="1132332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6411467" y="2944367"/>
              <a:ext cx="2265045" cy="2219325"/>
            </a:xfrm>
            <a:custGeom>
              <a:avLst/>
              <a:gdLst/>
              <a:ahLst/>
              <a:cxnLst/>
              <a:rect l="l" t="t" r="r" b="b"/>
              <a:pathLst>
                <a:path w="2265045" h="2219325">
                  <a:moveTo>
                    <a:pt x="0" y="1109472"/>
                  </a:moveTo>
                  <a:lnTo>
                    <a:pt x="1046" y="1061343"/>
                  </a:lnTo>
                  <a:lnTo>
                    <a:pt x="4156" y="1013738"/>
                  </a:lnTo>
                  <a:lnTo>
                    <a:pt x="9288" y="966698"/>
                  </a:lnTo>
                  <a:lnTo>
                    <a:pt x="16399" y="920266"/>
                  </a:lnTo>
                  <a:lnTo>
                    <a:pt x="25446" y="874483"/>
                  </a:lnTo>
                  <a:lnTo>
                    <a:pt x="36388" y="829390"/>
                  </a:lnTo>
                  <a:lnTo>
                    <a:pt x="49182" y="785029"/>
                  </a:lnTo>
                  <a:lnTo>
                    <a:pt x="63784" y="741441"/>
                  </a:lnTo>
                  <a:lnTo>
                    <a:pt x="80153" y="698669"/>
                  </a:lnTo>
                  <a:lnTo>
                    <a:pt x="98246" y="656754"/>
                  </a:lnTo>
                  <a:lnTo>
                    <a:pt x="118021" y="615738"/>
                  </a:lnTo>
                  <a:lnTo>
                    <a:pt x="139435" y="575661"/>
                  </a:lnTo>
                  <a:lnTo>
                    <a:pt x="162446" y="536566"/>
                  </a:lnTo>
                  <a:lnTo>
                    <a:pt x="187011" y="498495"/>
                  </a:lnTo>
                  <a:lnTo>
                    <a:pt x="213087" y="461488"/>
                  </a:lnTo>
                  <a:lnTo>
                    <a:pt x="240633" y="425589"/>
                  </a:lnTo>
                  <a:lnTo>
                    <a:pt x="269605" y="390837"/>
                  </a:lnTo>
                  <a:lnTo>
                    <a:pt x="299962" y="357275"/>
                  </a:lnTo>
                  <a:lnTo>
                    <a:pt x="331660" y="324945"/>
                  </a:lnTo>
                  <a:lnTo>
                    <a:pt x="364657" y="293888"/>
                  </a:lnTo>
                  <a:lnTo>
                    <a:pt x="398912" y="264145"/>
                  </a:lnTo>
                  <a:lnTo>
                    <a:pt x="434380" y="235759"/>
                  </a:lnTo>
                  <a:lnTo>
                    <a:pt x="471020" y="208771"/>
                  </a:lnTo>
                  <a:lnTo>
                    <a:pt x="508789" y="183222"/>
                  </a:lnTo>
                  <a:lnTo>
                    <a:pt x="547645" y="159154"/>
                  </a:lnTo>
                  <a:lnTo>
                    <a:pt x="587546" y="136610"/>
                  </a:lnTo>
                  <a:lnTo>
                    <a:pt x="628448" y="115629"/>
                  </a:lnTo>
                  <a:lnTo>
                    <a:pt x="670309" y="96255"/>
                  </a:lnTo>
                  <a:lnTo>
                    <a:pt x="713087" y="78528"/>
                  </a:lnTo>
                  <a:lnTo>
                    <a:pt x="756739" y="62491"/>
                  </a:lnTo>
                  <a:lnTo>
                    <a:pt x="801223" y="48184"/>
                  </a:lnTo>
                  <a:lnTo>
                    <a:pt x="846497" y="35650"/>
                  </a:lnTo>
                  <a:lnTo>
                    <a:pt x="892517" y="24930"/>
                  </a:lnTo>
                  <a:lnTo>
                    <a:pt x="939241" y="16066"/>
                  </a:lnTo>
                  <a:lnTo>
                    <a:pt x="986627" y="9099"/>
                  </a:lnTo>
                  <a:lnTo>
                    <a:pt x="1034633" y="4072"/>
                  </a:lnTo>
                  <a:lnTo>
                    <a:pt x="1083215" y="1024"/>
                  </a:lnTo>
                  <a:lnTo>
                    <a:pt x="1132332" y="0"/>
                  </a:lnTo>
                  <a:lnTo>
                    <a:pt x="1181448" y="1024"/>
                  </a:lnTo>
                  <a:lnTo>
                    <a:pt x="1230030" y="4072"/>
                  </a:lnTo>
                  <a:lnTo>
                    <a:pt x="1278036" y="9099"/>
                  </a:lnTo>
                  <a:lnTo>
                    <a:pt x="1325422" y="16066"/>
                  </a:lnTo>
                  <a:lnTo>
                    <a:pt x="1372146" y="24930"/>
                  </a:lnTo>
                  <a:lnTo>
                    <a:pt x="1418166" y="35650"/>
                  </a:lnTo>
                  <a:lnTo>
                    <a:pt x="1463440" y="48184"/>
                  </a:lnTo>
                  <a:lnTo>
                    <a:pt x="1507924" y="62491"/>
                  </a:lnTo>
                  <a:lnTo>
                    <a:pt x="1551576" y="78528"/>
                  </a:lnTo>
                  <a:lnTo>
                    <a:pt x="1594354" y="96255"/>
                  </a:lnTo>
                  <a:lnTo>
                    <a:pt x="1636215" y="115629"/>
                  </a:lnTo>
                  <a:lnTo>
                    <a:pt x="1677117" y="136610"/>
                  </a:lnTo>
                  <a:lnTo>
                    <a:pt x="1717018" y="159154"/>
                  </a:lnTo>
                  <a:lnTo>
                    <a:pt x="1755874" y="183222"/>
                  </a:lnTo>
                  <a:lnTo>
                    <a:pt x="1793643" y="208771"/>
                  </a:lnTo>
                  <a:lnTo>
                    <a:pt x="1830283" y="235759"/>
                  </a:lnTo>
                  <a:lnTo>
                    <a:pt x="1865751" y="264145"/>
                  </a:lnTo>
                  <a:lnTo>
                    <a:pt x="1900006" y="293888"/>
                  </a:lnTo>
                  <a:lnTo>
                    <a:pt x="1933003" y="324945"/>
                  </a:lnTo>
                  <a:lnTo>
                    <a:pt x="1964701" y="357275"/>
                  </a:lnTo>
                  <a:lnTo>
                    <a:pt x="1995058" y="390837"/>
                  </a:lnTo>
                  <a:lnTo>
                    <a:pt x="2024030" y="425589"/>
                  </a:lnTo>
                  <a:lnTo>
                    <a:pt x="2051576" y="461488"/>
                  </a:lnTo>
                  <a:lnTo>
                    <a:pt x="2077652" y="498495"/>
                  </a:lnTo>
                  <a:lnTo>
                    <a:pt x="2102217" y="536566"/>
                  </a:lnTo>
                  <a:lnTo>
                    <a:pt x="2125228" y="575661"/>
                  </a:lnTo>
                  <a:lnTo>
                    <a:pt x="2146642" y="615738"/>
                  </a:lnTo>
                  <a:lnTo>
                    <a:pt x="2166417" y="656754"/>
                  </a:lnTo>
                  <a:lnTo>
                    <a:pt x="2184510" y="698669"/>
                  </a:lnTo>
                  <a:lnTo>
                    <a:pt x="2200879" y="741441"/>
                  </a:lnTo>
                  <a:lnTo>
                    <a:pt x="2215481" y="785029"/>
                  </a:lnTo>
                  <a:lnTo>
                    <a:pt x="2228275" y="829390"/>
                  </a:lnTo>
                  <a:lnTo>
                    <a:pt x="2239217" y="874483"/>
                  </a:lnTo>
                  <a:lnTo>
                    <a:pt x="2248264" y="920266"/>
                  </a:lnTo>
                  <a:lnTo>
                    <a:pt x="2255375" y="966698"/>
                  </a:lnTo>
                  <a:lnTo>
                    <a:pt x="2260507" y="1013738"/>
                  </a:lnTo>
                  <a:lnTo>
                    <a:pt x="2263617" y="1061343"/>
                  </a:lnTo>
                  <a:lnTo>
                    <a:pt x="2264664" y="1109472"/>
                  </a:lnTo>
                  <a:lnTo>
                    <a:pt x="2263617" y="1157600"/>
                  </a:lnTo>
                  <a:lnTo>
                    <a:pt x="2260507" y="1205205"/>
                  </a:lnTo>
                  <a:lnTo>
                    <a:pt x="2255375" y="1252245"/>
                  </a:lnTo>
                  <a:lnTo>
                    <a:pt x="2248264" y="1298677"/>
                  </a:lnTo>
                  <a:lnTo>
                    <a:pt x="2239217" y="1344460"/>
                  </a:lnTo>
                  <a:lnTo>
                    <a:pt x="2228275" y="1389553"/>
                  </a:lnTo>
                  <a:lnTo>
                    <a:pt x="2215481" y="1433914"/>
                  </a:lnTo>
                  <a:lnTo>
                    <a:pt x="2200879" y="1477502"/>
                  </a:lnTo>
                  <a:lnTo>
                    <a:pt x="2184510" y="1520274"/>
                  </a:lnTo>
                  <a:lnTo>
                    <a:pt x="2166417" y="1562189"/>
                  </a:lnTo>
                  <a:lnTo>
                    <a:pt x="2146642" y="1603205"/>
                  </a:lnTo>
                  <a:lnTo>
                    <a:pt x="2125228" y="1643282"/>
                  </a:lnTo>
                  <a:lnTo>
                    <a:pt x="2102217" y="1682377"/>
                  </a:lnTo>
                  <a:lnTo>
                    <a:pt x="2077652" y="1720448"/>
                  </a:lnTo>
                  <a:lnTo>
                    <a:pt x="2051576" y="1757455"/>
                  </a:lnTo>
                  <a:lnTo>
                    <a:pt x="2024030" y="1793354"/>
                  </a:lnTo>
                  <a:lnTo>
                    <a:pt x="1995058" y="1828106"/>
                  </a:lnTo>
                  <a:lnTo>
                    <a:pt x="1964701" y="1861668"/>
                  </a:lnTo>
                  <a:lnTo>
                    <a:pt x="1933003" y="1893998"/>
                  </a:lnTo>
                  <a:lnTo>
                    <a:pt x="1900006" y="1925055"/>
                  </a:lnTo>
                  <a:lnTo>
                    <a:pt x="1865751" y="1954798"/>
                  </a:lnTo>
                  <a:lnTo>
                    <a:pt x="1830283" y="1983184"/>
                  </a:lnTo>
                  <a:lnTo>
                    <a:pt x="1793643" y="2010172"/>
                  </a:lnTo>
                  <a:lnTo>
                    <a:pt x="1755874" y="2035721"/>
                  </a:lnTo>
                  <a:lnTo>
                    <a:pt x="1717018" y="2059789"/>
                  </a:lnTo>
                  <a:lnTo>
                    <a:pt x="1677117" y="2082333"/>
                  </a:lnTo>
                  <a:lnTo>
                    <a:pt x="1636215" y="2103314"/>
                  </a:lnTo>
                  <a:lnTo>
                    <a:pt x="1594354" y="2122688"/>
                  </a:lnTo>
                  <a:lnTo>
                    <a:pt x="1551576" y="2140415"/>
                  </a:lnTo>
                  <a:lnTo>
                    <a:pt x="1507924" y="2156452"/>
                  </a:lnTo>
                  <a:lnTo>
                    <a:pt x="1463440" y="2170759"/>
                  </a:lnTo>
                  <a:lnTo>
                    <a:pt x="1418166" y="2183293"/>
                  </a:lnTo>
                  <a:lnTo>
                    <a:pt x="1372146" y="2194013"/>
                  </a:lnTo>
                  <a:lnTo>
                    <a:pt x="1325422" y="2202877"/>
                  </a:lnTo>
                  <a:lnTo>
                    <a:pt x="1278036" y="2209844"/>
                  </a:lnTo>
                  <a:lnTo>
                    <a:pt x="1230030" y="2214871"/>
                  </a:lnTo>
                  <a:lnTo>
                    <a:pt x="1181448" y="2217919"/>
                  </a:lnTo>
                  <a:lnTo>
                    <a:pt x="1132332" y="2218944"/>
                  </a:lnTo>
                  <a:lnTo>
                    <a:pt x="1083215" y="2217919"/>
                  </a:lnTo>
                  <a:lnTo>
                    <a:pt x="1034633" y="2214871"/>
                  </a:lnTo>
                  <a:lnTo>
                    <a:pt x="986627" y="2209844"/>
                  </a:lnTo>
                  <a:lnTo>
                    <a:pt x="939241" y="2202877"/>
                  </a:lnTo>
                  <a:lnTo>
                    <a:pt x="892517" y="2194013"/>
                  </a:lnTo>
                  <a:lnTo>
                    <a:pt x="846497" y="2183293"/>
                  </a:lnTo>
                  <a:lnTo>
                    <a:pt x="801223" y="2170759"/>
                  </a:lnTo>
                  <a:lnTo>
                    <a:pt x="756739" y="2156452"/>
                  </a:lnTo>
                  <a:lnTo>
                    <a:pt x="713087" y="2140415"/>
                  </a:lnTo>
                  <a:lnTo>
                    <a:pt x="670309" y="2122688"/>
                  </a:lnTo>
                  <a:lnTo>
                    <a:pt x="628448" y="2103314"/>
                  </a:lnTo>
                  <a:lnTo>
                    <a:pt x="587546" y="2082333"/>
                  </a:lnTo>
                  <a:lnTo>
                    <a:pt x="547645" y="2059789"/>
                  </a:lnTo>
                  <a:lnTo>
                    <a:pt x="508789" y="2035721"/>
                  </a:lnTo>
                  <a:lnTo>
                    <a:pt x="471020" y="2010172"/>
                  </a:lnTo>
                  <a:lnTo>
                    <a:pt x="434380" y="1983184"/>
                  </a:lnTo>
                  <a:lnTo>
                    <a:pt x="398912" y="1954798"/>
                  </a:lnTo>
                  <a:lnTo>
                    <a:pt x="364657" y="1925055"/>
                  </a:lnTo>
                  <a:lnTo>
                    <a:pt x="331660" y="1893998"/>
                  </a:lnTo>
                  <a:lnTo>
                    <a:pt x="299962" y="1861668"/>
                  </a:lnTo>
                  <a:lnTo>
                    <a:pt x="269605" y="1828106"/>
                  </a:lnTo>
                  <a:lnTo>
                    <a:pt x="240633" y="1793354"/>
                  </a:lnTo>
                  <a:lnTo>
                    <a:pt x="213087" y="1757455"/>
                  </a:lnTo>
                  <a:lnTo>
                    <a:pt x="187011" y="1720448"/>
                  </a:lnTo>
                  <a:lnTo>
                    <a:pt x="162446" y="1682377"/>
                  </a:lnTo>
                  <a:lnTo>
                    <a:pt x="139435" y="1643282"/>
                  </a:lnTo>
                  <a:lnTo>
                    <a:pt x="118021" y="1603205"/>
                  </a:lnTo>
                  <a:lnTo>
                    <a:pt x="98246" y="1562189"/>
                  </a:lnTo>
                  <a:lnTo>
                    <a:pt x="80153" y="1520274"/>
                  </a:lnTo>
                  <a:lnTo>
                    <a:pt x="63784" y="1477502"/>
                  </a:lnTo>
                  <a:lnTo>
                    <a:pt x="49182" y="1433914"/>
                  </a:lnTo>
                  <a:lnTo>
                    <a:pt x="36388" y="1389553"/>
                  </a:lnTo>
                  <a:lnTo>
                    <a:pt x="25446" y="1344460"/>
                  </a:lnTo>
                  <a:lnTo>
                    <a:pt x="16399" y="1298677"/>
                  </a:lnTo>
                  <a:lnTo>
                    <a:pt x="9288" y="1252245"/>
                  </a:lnTo>
                  <a:lnTo>
                    <a:pt x="4156" y="1205205"/>
                  </a:lnTo>
                  <a:lnTo>
                    <a:pt x="1046" y="1157600"/>
                  </a:lnTo>
                  <a:lnTo>
                    <a:pt x="0" y="1109472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6871843" y="3663441"/>
            <a:ext cx="1343025" cy="7569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6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Collection </a:t>
            </a:r>
            <a:r>
              <a:rPr sz="16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Process</a:t>
            </a:r>
            <a:r>
              <a:rPr sz="1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from </a:t>
            </a:r>
            <a:r>
              <a:rPr sz="160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16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endParaRPr sz="1600">
              <a:latin typeface="Microsoft Sans Serif"/>
              <a:cs typeface="Microsoft Sans Serif"/>
            </a:endParaRPr>
          </a:p>
        </p:txBody>
      </p:sp>
      <p:pic>
        <p:nvPicPr>
          <p:cNvPr id="41" name="object 4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472440"/>
            <a:ext cx="615696" cy="615696"/>
          </a:xfrm>
          <a:prstGeom prst="rect">
            <a:avLst/>
          </a:prstGeom>
        </p:spPr>
      </p:pic>
      <p:sp>
        <p:nvSpPr>
          <p:cNvPr id="42" name="object 4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8860" rIns="0" bIns="0" rtlCol="0">
            <a:spAutoFit/>
          </a:bodyPr>
          <a:lstStyle/>
          <a:p>
            <a:pPr marL="161925">
              <a:lnSpc>
                <a:spcPts val="1839"/>
              </a:lnSpc>
            </a:pPr>
            <a:fld id="{81D60167-4931-47E6-BA6A-407CBD079E47}" type="slidenum">
              <a:rPr spc="45" dirty="0"/>
              <a:t>8</a:t>
            </a:fld>
            <a:endParaRPr spc="4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1369" y="1865757"/>
            <a:ext cx="377444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240665" algn="l"/>
                <a:tab pos="594360" algn="l"/>
                <a:tab pos="974090" algn="l"/>
                <a:tab pos="1493520" algn="l"/>
                <a:tab pos="2040889" algn="l"/>
                <a:tab pos="2694940" algn="l"/>
                <a:tab pos="3072765" algn="l"/>
                <a:tab pos="3578860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done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before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start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29969" y="2079117"/>
            <a:ext cx="354330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941705" algn="l"/>
                <a:tab pos="1376045" algn="l"/>
                <a:tab pos="2208530" algn="l"/>
                <a:tab pos="2926715" algn="l"/>
              </a:tabLst>
            </a:pP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importing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required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Python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	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libraries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9969" y="2292476"/>
            <a:ext cx="3547110" cy="1733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beautiful</a:t>
            </a:r>
            <a:r>
              <a:rPr sz="1400" spc="3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soup</a:t>
            </a:r>
            <a:r>
              <a:rPr sz="1400" spc="3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3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request</a:t>
            </a:r>
            <a:r>
              <a:rPr sz="1400" spc="3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400" spc="3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perform</a:t>
            </a:r>
            <a:r>
              <a:rPr sz="1400" spc="3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our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task,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time,</a:t>
            </a:r>
            <a:r>
              <a:rPr sz="14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4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used</a:t>
            </a:r>
            <a:r>
              <a:rPr sz="14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webpage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on</a:t>
            </a:r>
            <a:r>
              <a:rPr sz="14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Wikipedia</a:t>
            </a:r>
            <a:r>
              <a:rPr sz="14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called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“Space</a:t>
            </a:r>
            <a:r>
              <a:rPr sz="1400" u="sng" spc="9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X</a:t>
            </a:r>
            <a:r>
              <a:rPr sz="1400" u="sng" spc="9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Falcon</a:t>
            </a:r>
            <a:r>
              <a:rPr sz="1400" u="sng" spc="8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spc="6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9</a:t>
            </a:r>
            <a:r>
              <a:rPr sz="1400" u="sng" spc="9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spc="-1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First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Stage</a:t>
            </a:r>
            <a:r>
              <a:rPr sz="1400" u="sng" spc="130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Landing</a:t>
            </a:r>
            <a:r>
              <a:rPr sz="1400" u="sng" spc="125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 </a:t>
            </a:r>
            <a:r>
              <a:rPr sz="1400" u="sng" dirty="0">
                <a:solidFill>
                  <a:srgbClr val="292929"/>
                </a:solidFill>
                <a:uFill>
                  <a:solidFill>
                    <a:srgbClr val="292929"/>
                  </a:solidFill>
                </a:uFill>
                <a:latin typeface="Microsoft Sans Serif"/>
                <a:cs typeface="Microsoft Sans Serif"/>
              </a:rPr>
              <a:t>Prediction”</a:t>
            </a:r>
            <a:r>
              <a:rPr sz="1400" spc="1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4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400" spc="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400" spc="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source,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then</a:t>
            </a:r>
            <a:r>
              <a:rPr sz="14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we</a:t>
            </a:r>
            <a:r>
              <a:rPr sz="14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initialized</a:t>
            </a:r>
            <a:r>
              <a:rPr sz="14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</a:t>
            </a:r>
            <a:r>
              <a:rPr sz="14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HTTP</a:t>
            </a:r>
            <a:r>
              <a:rPr sz="14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Get</a:t>
            </a:r>
            <a:r>
              <a:rPr sz="14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Request</a:t>
            </a:r>
            <a:r>
              <a:rPr sz="14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and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1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response</a:t>
            </a:r>
            <a:r>
              <a:rPr sz="1400" spc="1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was</a:t>
            </a:r>
            <a:r>
              <a:rPr sz="14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1400" spc="1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400" spc="1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text</a:t>
            </a:r>
            <a:r>
              <a:rPr sz="1400" spc="1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format,</a:t>
            </a:r>
            <a:r>
              <a:rPr sz="1400" spc="1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then</a:t>
            </a:r>
            <a:r>
              <a:rPr sz="1400" spc="1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we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used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beautiful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soup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library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4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extract</a:t>
            </a:r>
            <a:r>
              <a:rPr sz="14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tables</a:t>
            </a:r>
            <a:r>
              <a:rPr sz="1400" spc="2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20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columns</a:t>
            </a:r>
            <a:r>
              <a:rPr sz="1400" spc="1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effectively</a:t>
            </a:r>
            <a:r>
              <a:rPr sz="1400" spc="2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1400" spc="20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2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text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01369" y="3999738"/>
            <a:ext cx="3775710" cy="96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>
              <a:lnSpc>
                <a:spcPct val="100000"/>
              </a:lnSpc>
              <a:spcBef>
                <a:spcPts val="100"/>
              </a:spcBef>
            </a:pP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response</a:t>
            </a:r>
            <a:r>
              <a:rPr sz="1400" spc="2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400" spc="20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be</a:t>
            </a:r>
            <a:r>
              <a:rPr sz="1400" spc="2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converted</a:t>
            </a:r>
            <a:r>
              <a:rPr sz="1400" spc="2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later</a:t>
            </a:r>
            <a:r>
              <a:rPr sz="1400" spc="2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400" spc="20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400" spc="20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pandas'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4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frame.</a:t>
            </a:r>
            <a:endParaRPr sz="14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ts val="1595"/>
              </a:lnSpc>
              <a:spcBef>
                <a:spcPts val="830"/>
              </a:spcBef>
              <a:buFont typeface="Arial MT"/>
              <a:buChar char="•"/>
              <a:tabLst>
                <a:tab pos="240665" algn="l"/>
              </a:tabLst>
            </a:pP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55" dirty="0">
                <a:solidFill>
                  <a:srgbClr val="292929"/>
                </a:solidFill>
                <a:latin typeface="Microsoft Sans Serif"/>
                <a:cs typeface="Microsoft Sans Serif"/>
              </a:rPr>
              <a:t>URL</a:t>
            </a:r>
            <a:r>
              <a:rPr sz="14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completed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web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scrapping</a:t>
            </a:r>
            <a:endParaRPr sz="1400" dirty="0">
              <a:latin typeface="Microsoft Sans Serif"/>
              <a:cs typeface="Microsoft Sans Serif"/>
            </a:endParaRPr>
          </a:p>
          <a:p>
            <a:pPr marL="241300">
              <a:lnSpc>
                <a:spcPts val="1595"/>
              </a:lnSpc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task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notebook</a:t>
            </a:r>
            <a:r>
              <a:rPr sz="1400" spc="3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lang="en-US" sz="1400" dirty="0">
                <a:solidFill>
                  <a:srgbClr val="292929"/>
                </a:solidFill>
                <a:highlight>
                  <a:srgbClr val="FFFF00"/>
                </a:highlight>
                <a:latin typeface="Microsoft Sans Serif"/>
                <a:cs typeface="Microsoft Sans Serif"/>
              </a:rPr>
              <a:t>-- GitHub link --</a:t>
            </a:r>
            <a:endParaRPr sz="1400" dirty="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49095" y="570052"/>
            <a:ext cx="525526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90" dirty="0"/>
              <a:t> </a:t>
            </a:r>
            <a:r>
              <a:rPr spc="-55" dirty="0"/>
              <a:t>Collection</a:t>
            </a:r>
            <a:r>
              <a:rPr spc="-70" dirty="0"/>
              <a:t> </a:t>
            </a:r>
            <a:r>
              <a:rPr dirty="0"/>
              <a:t>-</a:t>
            </a:r>
            <a:r>
              <a:rPr spc="-85" dirty="0"/>
              <a:t> </a:t>
            </a:r>
            <a:r>
              <a:rPr spc="-105" dirty="0"/>
              <a:t>Scraping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5734558" y="1793494"/>
            <a:ext cx="1433195" cy="768985"/>
            <a:chOff x="5734558" y="1793494"/>
            <a:chExt cx="1433195" cy="768985"/>
          </a:xfrm>
        </p:grpSpPr>
        <p:sp>
          <p:nvSpPr>
            <p:cNvPr id="8" name="object 8"/>
            <p:cNvSpPr/>
            <p:nvPr/>
          </p:nvSpPr>
          <p:spPr>
            <a:xfrm>
              <a:off x="5740908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3"/>
                  </a:lnTo>
                  <a:lnTo>
                    <a:pt x="1294384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7" y="629919"/>
                  </a:lnTo>
                  <a:lnTo>
                    <a:pt x="1420367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740908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7" y="125983"/>
                  </a:lnTo>
                  <a:lnTo>
                    <a:pt x="1420367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3"/>
                  </a:lnTo>
                  <a:lnTo>
                    <a:pt x="125983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865114" y="1973071"/>
            <a:ext cx="11728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6520" marR="5080" indent="-83820">
              <a:lnSpc>
                <a:spcPct val="100000"/>
              </a:lnSpc>
              <a:spcBef>
                <a:spcPts val="100"/>
              </a:spcBef>
            </a:pPr>
            <a:r>
              <a:rPr sz="1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Jupyter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Notebook </a:t>
            </a:r>
            <a:r>
              <a:rPr sz="120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12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IBM</a:t>
            </a:r>
            <a:r>
              <a:rPr sz="1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Watson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7622793" y="1793494"/>
            <a:ext cx="1433195" cy="768985"/>
            <a:chOff x="7622793" y="1793494"/>
            <a:chExt cx="1433195" cy="768985"/>
          </a:xfrm>
        </p:grpSpPr>
        <p:sp>
          <p:nvSpPr>
            <p:cNvPr id="12" name="object 12"/>
            <p:cNvSpPr/>
            <p:nvPr/>
          </p:nvSpPr>
          <p:spPr>
            <a:xfrm>
              <a:off x="7629143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3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3"/>
                  </a:lnTo>
                  <a:lnTo>
                    <a:pt x="1294383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7" y="629919"/>
                  </a:lnTo>
                  <a:lnTo>
                    <a:pt x="1420367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629143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3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7" y="125983"/>
                  </a:lnTo>
                  <a:lnTo>
                    <a:pt x="1420367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3" y="755903"/>
                  </a:lnTo>
                  <a:lnTo>
                    <a:pt x="125983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012430" y="1973071"/>
            <a:ext cx="6553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4" marR="5080" indent="-20320">
              <a:lnSpc>
                <a:spcPct val="100000"/>
              </a:lnSpc>
              <a:spcBef>
                <a:spcPts val="100"/>
              </a:spcBef>
            </a:pPr>
            <a:r>
              <a:rPr sz="1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Wikipedia </a:t>
            </a: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webpage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9511030" y="1793494"/>
            <a:ext cx="1433195" cy="768985"/>
            <a:chOff x="9511030" y="1793494"/>
            <a:chExt cx="1433195" cy="768985"/>
          </a:xfrm>
        </p:grpSpPr>
        <p:sp>
          <p:nvSpPr>
            <p:cNvPr id="16" name="object 16"/>
            <p:cNvSpPr/>
            <p:nvPr/>
          </p:nvSpPr>
          <p:spPr>
            <a:xfrm>
              <a:off x="9517380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4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3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4" y="755903"/>
                  </a:lnTo>
                  <a:lnTo>
                    <a:pt x="1294384" y="755903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19"/>
                  </a:lnTo>
                  <a:lnTo>
                    <a:pt x="1420368" y="125983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517380" y="179984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3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4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3"/>
                  </a:lnTo>
                  <a:lnTo>
                    <a:pt x="1420368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3"/>
                  </a:lnTo>
                  <a:lnTo>
                    <a:pt x="125984" y="755903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3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9806431" y="2064511"/>
            <a:ext cx="8458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70" dirty="0">
                <a:solidFill>
                  <a:srgbClr val="FFFFFF"/>
                </a:solidFill>
                <a:latin typeface="Microsoft Sans Serif"/>
                <a:cs typeface="Microsoft Sans Serif"/>
              </a:rPr>
              <a:t>GET</a:t>
            </a:r>
            <a:r>
              <a:rPr sz="12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Request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9511030" y="3096514"/>
            <a:ext cx="1433195" cy="768985"/>
            <a:chOff x="9511030" y="3096514"/>
            <a:chExt cx="1433195" cy="768985"/>
          </a:xfrm>
        </p:grpSpPr>
        <p:sp>
          <p:nvSpPr>
            <p:cNvPr id="20" name="object 20"/>
            <p:cNvSpPr/>
            <p:nvPr/>
          </p:nvSpPr>
          <p:spPr>
            <a:xfrm>
              <a:off x="9517380" y="310286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4" y="0"/>
                  </a:moveTo>
                  <a:lnTo>
                    <a:pt x="125984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4"/>
                  </a:lnTo>
                  <a:lnTo>
                    <a:pt x="0" y="629919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4" y="755904"/>
                  </a:lnTo>
                  <a:lnTo>
                    <a:pt x="1294384" y="755904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19"/>
                  </a:lnTo>
                  <a:lnTo>
                    <a:pt x="1420368" y="125984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4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517380" y="3102864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4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4" y="0"/>
                  </a:lnTo>
                  <a:lnTo>
                    <a:pt x="1294384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4"/>
                  </a:lnTo>
                  <a:lnTo>
                    <a:pt x="1420368" y="629919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4" y="755904"/>
                  </a:lnTo>
                  <a:lnTo>
                    <a:pt x="125984" y="755904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19"/>
                  </a:lnTo>
                  <a:lnTo>
                    <a:pt x="0" y="12598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9721088" y="3368802"/>
            <a:ext cx="10160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55" dirty="0">
                <a:solidFill>
                  <a:srgbClr val="FFFFFF"/>
                </a:solidFill>
                <a:latin typeface="Microsoft Sans Serif"/>
                <a:cs typeface="Microsoft Sans Serif"/>
              </a:rPr>
              <a:t>TEXT</a:t>
            </a:r>
            <a:r>
              <a:rPr sz="12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2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Response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9520173" y="4401058"/>
            <a:ext cx="1433195" cy="768985"/>
            <a:chOff x="9520173" y="4401058"/>
            <a:chExt cx="1433195" cy="768985"/>
          </a:xfrm>
        </p:grpSpPr>
        <p:sp>
          <p:nvSpPr>
            <p:cNvPr id="24" name="object 24"/>
            <p:cNvSpPr/>
            <p:nvPr/>
          </p:nvSpPr>
          <p:spPr>
            <a:xfrm>
              <a:off x="9526523" y="4407408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1294383" y="0"/>
                  </a:moveTo>
                  <a:lnTo>
                    <a:pt x="125983" y="0"/>
                  </a:lnTo>
                  <a:lnTo>
                    <a:pt x="76938" y="9898"/>
                  </a:lnTo>
                  <a:lnTo>
                    <a:pt x="36893" y="36893"/>
                  </a:lnTo>
                  <a:lnTo>
                    <a:pt x="9898" y="76938"/>
                  </a:lnTo>
                  <a:lnTo>
                    <a:pt x="0" y="125984"/>
                  </a:lnTo>
                  <a:lnTo>
                    <a:pt x="0" y="629920"/>
                  </a:lnTo>
                  <a:lnTo>
                    <a:pt x="9898" y="678965"/>
                  </a:lnTo>
                  <a:lnTo>
                    <a:pt x="36893" y="719010"/>
                  </a:lnTo>
                  <a:lnTo>
                    <a:pt x="76938" y="746005"/>
                  </a:lnTo>
                  <a:lnTo>
                    <a:pt x="125983" y="755904"/>
                  </a:lnTo>
                  <a:lnTo>
                    <a:pt x="1294383" y="755904"/>
                  </a:lnTo>
                  <a:lnTo>
                    <a:pt x="1343429" y="746005"/>
                  </a:lnTo>
                  <a:lnTo>
                    <a:pt x="1383474" y="719010"/>
                  </a:lnTo>
                  <a:lnTo>
                    <a:pt x="1410469" y="678965"/>
                  </a:lnTo>
                  <a:lnTo>
                    <a:pt x="1420368" y="629920"/>
                  </a:lnTo>
                  <a:lnTo>
                    <a:pt x="1420368" y="125984"/>
                  </a:lnTo>
                  <a:lnTo>
                    <a:pt x="1410469" y="76938"/>
                  </a:lnTo>
                  <a:lnTo>
                    <a:pt x="1383474" y="36893"/>
                  </a:lnTo>
                  <a:lnTo>
                    <a:pt x="1343429" y="9898"/>
                  </a:lnTo>
                  <a:lnTo>
                    <a:pt x="1294383" y="0"/>
                  </a:lnTo>
                  <a:close/>
                </a:path>
              </a:pathLst>
            </a:custGeom>
            <a:solidFill>
              <a:srgbClr val="0A48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9526523" y="4407408"/>
              <a:ext cx="1420495" cy="756285"/>
            </a:xfrm>
            <a:custGeom>
              <a:avLst/>
              <a:gdLst/>
              <a:ahLst/>
              <a:cxnLst/>
              <a:rect l="l" t="t" r="r" b="b"/>
              <a:pathLst>
                <a:path w="1420495" h="756285">
                  <a:moveTo>
                    <a:pt x="0" y="125984"/>
                  </a:moveTo>
                  <a:lnTo>
                    <a:pt x="9898" y="76938"/>
                  </a:lnTo>
                  <a:lnTo>
                    <a:pt x="36893" y="36893"/>
                  </a:lnTo>
                  <a:lnTo>
                    <a:pt x="76938" y="9898"/>
                  </a:lnTo>
                  <a:lnTo>
                    <a:pt x="125983" y="0"/>
                  </a:lnTo>
                  <a:lnTo>
                    <a:pt x="1294383" y="0"/>
                  </a:lnTo>
                  <a:lnTo>
                    <a:pt x="1343429" y="9898"/>
                  </a:lnTo>
                  <a:lnTo>
                    <a:pt x="1383474" y="36893"/>
                  </a:lnTo>
                  <a:lnTo>
                    <a:pt x="1410469" y="76938"/>
                  </a:lnTo>
                  <a:lnTo>
                    <a:pt x="1420368" y="125984"/>
                  </a:lnTo>
                  <a:lnTo>
                    <a:pt x="1420368" y="629920"/>
                  </a:lnTo>
                  <a:lnTo>
                    <a:pt x="1410469" y="678965"/>
                  </a:lnTo>
                  <a:lnTo>
                    <a:pt x="1383474" y="719010"/>
                  </a:lnTo>
                  <a:lnTo>
                    <a:pt x="1343429" y="746005"/>
                  </a:lnTo>
                  <a:lnTo>
                    <a:pt x="1294383" y="755904"/>
                  </a:lnTo>
                  <a:lnTo>
                    <a:pt x="125983" y="755904"/>
                  </a:lnTo>
                  <a:lnTo>
                    <a:pt x="76938" y="746005"/>
                  </a:lnTo>
                  <a:lnTo>
                    <a:pt x="36893" y="719010"/>
                  </a:lnTo>
                  <a:lnTo>
                    <a:pt x="9898" y="678965"/>
                  </a:lnTo>
                  <a:lnTo>
                    <a:pt x="0" y="629920"/>
                  </a:lnTo>
                  <a:lnTo>
                    <a:pt x="0" y="125984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9751314" y="4672965"/>
            <a:ext cx="97218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Beautiful </a:t>
            </a:r>
            <a:r>
              <a:rPr sz="1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Soup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7279893" y="2080005"/>
            <a:ext cx="270510" cy="250825"/>
            <a:chOff x="7279893" y="2080005"/>
            <a:chExt cx="270510" cy="250825"/>
          </a:xfrm>
        </p:grpSpPr>
        <p:sp>
          <p:nvSpPr>
            <p:cNvPr id="28" name="object 28"/>
            <p:cNvSpPr/>
            <p:nvPr/>
          </p:nvSpPr>
          <p:spPr>
            <a:xfrm>
              <a:off x="7286243" y="2086355"/>
              <a:ext cx="257810" cy="238125"/>
            </a:xfrm>
            <a:custGeom>
              <a:avLst/>
              <a:gdLst/>
              <a:ahLst/>
              <a:cxnLst/>
              <a:rect l="l" t="t" r="r" b="b"/>
              <a:pathLst>
                <a:path w="257809" h="238125">
                  <a:moveTo>
                    <a:pt x="138683" y="0"/>
                  </a:moveTo>
                  <a:lnTo>
                    <a:pt x="0" y="0"/>
                  </a:lnTo>
                  <a:lnTo>
                    <a:pt x="118872" y="118872"/>
                  </a:lnTo>
                  <a:lnTo>
                    <a:pt x="0" y="237744"/>
                  </a:lnTo>
                  <a:lnTo>
                    <a:pt x="138683" y="237744"/>
                  </a:lnTo>
                  <a:lnTo>
                    <a:pt x="257555" y="118872"/>
                  </a:lnTo>
                  <a:lnTo>
                    <a:pt x="138683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86243" y="2086355"/>
              <a:ext cx="257810" cy="238125"/>
            </a:xfrm>
            <a:custGeom>
              <a:avLst/>
              <a:gdLst/>
              <a:ahLst/>
              <a:cxnLst/>
              <a:rect l="l" t="t" r="r" b="b"/>
              <a:pathLst>
                <a:path w="257809" h="238125">
                  <a:moveTo>
                    <a:pt x="0" y="0"/>
                  </a:moveTo>
                  <a:lnTo>
                    <a:pt x="138683" y="0"/>
                  </a:lnTo>
                  <a:lnTo>
                    <a:pt x="257555" y="118872"/>
                  </a:lnTo>
                  <a:lnTo>
                    <a:pt x="138683" y="237744"/>
                  </a:lnTo>
                  <a:lnTo>
                    <a:pt x="0" y="237744"/>
                  </a:lnTo>
                  <a:lnTo>
                    <a:pt x="118872" y="11887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0" name="object 30"/>
          <p:cNvGrpSpPr/>
          <p:nvPr/>
        </p:nvGrpSpPr>
        <p:grpSpPr>
          <a:xfrm>
            <a:off x="9186418" y="2080005"/>
            <a:ext cx="269240" cy="250825"/>
            <a:chOff x="9186418" y="2080005"/>
            <a:chExt cx="269240" cy="250825"/>
          </a:xfrm>
        </p:grpSpPr>
        <p:sp>
          <p:nvSpPr>
            <p:cNvPr id="31" name="object 31"/>
            <p:cNvSpPr/>
            <p:nvPr/>
          </p:nvSpPr>
          <p:spPr>
            <a:xfrm>
              <a:off x="9192768" y="2086355"/>
              <a:ext cx="256540" cy="238125"/>
            </a:xfrm>
            <a:custGeom>
              <a:avLst/>
              <a:gdLst/>
              <a:ahLst/>
              <a:cxnLst/>
              <a:rect l="l" t="t" r="r" b="b"/>
              <a:pathLst>
                <a:path w="256540" h="238125">
                  <a:moveTo>
                    <a:pt x="137159" y="0"/>
                  </a:moveTo>
                  <a:lnTo>
                    <a:pt x="0" y="0"/>
                  </a:lnTo>
                  <a:lnTo>
                    <a:pt x="118872" y="118872"/>
                  </a:lnTo>
                  <a:lnTo>
                    <a:pt x="0" y="237744"/>
                  </a:lnTo>
                  <a:lnTo>
                    <a:pt x="137159" y="237744"/>
                  </a:lnTo>
                  <a:lnTo>
                    <a:pt x="256031" y="118872"/>
                  </a:lnTo>
                  <a:lnTo>
                    <a:pt x="137159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9192768" y="2086355"/>
              <a:ext cx="256540" cy="238125"/>
            </a:xfrm>
            <a:custGeom>
              <a:avLst/>
              <a:gdLst/>
              <a:ahLst/>
              <a:cxnLst/>
              <a:rect l="l" t="t" r="r" b="b"/>
              <a:pathLst>
                <a:path w="256540" h="238125">
                  <a:moveTo>
                    <a:pt x="0" y="0"/>
                  </a:moveTo>
                  <a:lnTo>
                    <a:pt x="137159" y="0"/>
                  </a:lnTo>
                  <a:lnTo>
                    <a:pt x="256031" y="118872"/>
                  </a:lnTo>
                  <a:lnTo>
                    <a:pt x="137159" y="237744"/>
                  </a:lnTo>
                  <a:lnTo>
                    <a:pt x="0" y="237744"/>
                  </a:lnTo>
                  <a:lnTo>
                    <a:pt x="118872" y="11887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3" name="object 33"/>
          <p:cNvGrpSpPr/>
          <p:nvPr/>
        </p:nvGrpSpPr>
        <p:grpSpPr>
          <a:xfrm>
            <a:off x="10111485" y="2675889"/>
            <a:ext cx="250825" cy="270510"/>
            <a:chOff x="10111485" y="2675889"/>
            <a:chExt cx="250825" cy="270510"/>
          </a:xfrm>
        </p:grpSpPr>
        <p:sp>
          <p:nvSpPr>
            <p:cNvPr id="34" name="object 34"/>
            <p:cNvSpPr/>
            <p:nvPr/>
          </p:nvSpPr>
          <p:spPr>
            <a:xfrm>
              <a:off x="10117835" y="2682239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118872" y="118872"/>
                  </a:lnTo>
                  <a:lnTo>
                    <a:pt x="0" y="0"/>
                  </a:lnTo>
                  <a:lnTo>
                    <a:pt x="0" y="138684"/>
                  </a:lnTo>
                  <a:lnTo>
                    <a:pt x="118872" y="257556"/>
                  </a:lnTo>
                  <a:lnTo>
                    <a:pt x="237744" y="138684"/>
                  </a:lnTo>
                  <a:lnTo>
                    <a:pt x="23774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0117835" y="2682239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237744" y="138684"/>
                  </a:lnTo>
                  <a:lnTo>
                    <a:pt x="118872" y="257556"/>
                  </a:lnTo>
                  <a:lnTo>
                    <a:pt x="0" y="138684"/>
                  </a:lnTo>
                  <a:lnTo>
                    <a:pt x="0" y="0"/>
                  </a:lnTo>
                  <a:lnTo>
                    <a:pt x="118872" y="118872"/>
                  </a:lnTo>
                  <a:lnTo>
                    <a:pt x="237744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6" name="object 36"/>
          <p:cNvGrpSpPr/>
          <p:nvPr/>
        </p:nvGrpSpPr>
        <p:grpSpPr>
          <a:xfrm>
            <a:off x="10111485" y="3998721"/>
            <a:ext cx="250825" cy="270510"/>
            <a:chOff x="10111485" y="3998721"/>
            <a:chExt cx="250825" cy="270510"/>
          </a:xfrm>
        </p:grpSpPr>
        <p:sp>
          <p:nvSpPr>
            <p:cNvPr id="37" name="object 37"/>
            <p:cNvSpPr/>
            <p:nvPr/>
          </p:nvSpPr>
          <p:spPr>
            <a:xfrm>
              <a:off x="10117835" y="4005071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118872" y="118871"/>
                  </a:lnTo>
                  <a:lnTo>
                    <a:pt x="0" y="0"/>
                  </a:lnTo>
                  <a:lnTo>
                    <a:pt x="0" y="138683"/>
                  </a:lnTo>
                  <a:lnTo>
                    <a:pt x="118872" y="257555"/>
                  </a:lnTo>
                  <a:lnTo>
                    <a:pt x="237744" y="138683"/>
                  </a:lnTo>
                  <a:lnTo>
                    <a:pt x="23774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10117835" y="4005071"/>
              <a:ext cx="238125" cy="257810"/>
            </a:xfrm>
            <a:custGeom>
              <a:avLst/>
              <a:gdLst/>
              <a:ahLst/>
              <a:cxnLst/>
              <a:rect l="l" t="t" r="r" b="b"/>
              <a:pathLst>
                <a:path w="238125" h="257810">
                  <a:moveTo>
                    <a:pt x="237744" y="0"/>
                  </a:moveTo>
                  <a:lnTo>
                    <a:pt x="237744" y="138683"/>
                  </a:lnTo>
                  <a:lnTo>
                    <a:pt x="118872" y="257555"/>
                  </a:lnTo>
                  <a:lnTo>
                    <a:pt x="0" y="138683"/>
                  </a:lnTo>
                  <a:lnTo>
                    <a:pt x="0" y="0"/>
                  </a:lnTo>
                  <a:lnTo>
                    <a:pt x="118872" y="118871"/>
                  </a:lnTo>
                  <a:lnTo>
                    <a:pt x="237744" y="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9" name="object 39"/>
          <p:cNvGrpSpPr/>
          <p:nvPr/>
        </p:nvGrpSpPr>
        <p:grpSpPr>
          <a:xfrm>
            <a:off x="5765038" y="2986785"/>
            <a:ext cx="3144520" cy="3094355"/>
            <a:chOff x="5765038" y="2986785"/>
            <a:chExt cx="3144520" cy="3094355"/>
          </a:xfrm>
        </p:grpSpPr>
        <p:sp>
          <p:nvSpPr>
            <p:cNvPr id="40" name="object 40"/>
            <p:cNvSpPr/>
            <p:nvPr/>
          </p:nvSpPr>
          <p:spPr>
            <a:xfrm>
              <a:off x="5771388" y="2993135"/>
              <a:ext cx="3131820" cy="3081655"/>
            </a:xfrm>
            <a:custGeom>
              <a:avLst/>
              <a:gdLst/>
              <a:ahLst/>
              <a:cxnLst/>
              <a:rect l="l" t="t" r="r" b="b"/>
              <a:pathLst>
                <a:path w="3131820" h="3081654">
                  <a:moveTo>
                    <a:pt x="1565910" y="0"/>
                  </a:moveTo>
                  <a:lnTo>
                    <a:pt x="1517133" y="733"/>
                  </a:lnTo>
                  <a:lnTo>
                    <a:pt x="1468728" y="2918"/>
                  </a:lnTo>
                  <a:lnTo>
                    <a:pt x="1420717" y="6535"/>
                  </a:lnTo>
                  <a:lnTo>
                    <a:pt x="1373120" y="11561"/>
                  </a:lnTo>
                  <a:lnTo>
                    <a:pt x="1325960" y="17975"/>
                  </a:lnTo>
                  <a:lnTo>
                    <a:pt x="1279258" y="25756"/>
                  </a:lnTo>
                  <a:lnTo>
                    <a:pt x="1233036" y="34883"/>
                  </a:lnTo>
                  <a:lnTo>
                    <a:pt x="1187316" y="45334"/>
                  </a:lnTo>
                  <a:lnTo>
                    <a:pt x="1142118" y="57089"/>
                  </a:lnTo>
                  <a:lnTo>
                    <a:pt x="1097466" y="70125"/>
                  </a:lnTo>
                  <a:lnTo>
                    <a:pt x="1053380" y="84421"/>
                  </a:lnTo>
                  <a:lnTo>
                    <a:pt x="1009882" y="99957"/>
                  </a:lnTo>
                  <a:lnTo>
                    <a:pt x="966993" y="116710"/>
                  </a:lnTo>
                  <a:lnTo>
                    <a:pt x="924736" y="134660"/>
                  </a:lnTo>
                  <a:lnTo>
                    <a:pt x="883133" y="153785"/>
                  </a:lnTo>
                  <a:lnTo>
                    <a:pt x="842203" y="174064"/>
                  </a:lnTo>
                  <a:lnTo>
                    <a:pt x="801971" y="195475"/>
                  </a:lnTo>
                  <a:lnTo>
                    <a:pt x="762456" y="217998"/>
                  </a:lnTo>
                  <a:lnTo>
                    <a:pt x="723680" y="241610"/>
                  </a:lnTo>
                  <a:lnTo>
                    <a:pt x="685667" y="266291"/>
                  </a:lnTo>
                  <a:lnTo>
                    <a:pt x="648436" y="292020"/>
                  </a:lnTo>
                  <a:lnTo>
                    <a:pt x="612009" y="318774"/>
                  </a:lnTo>
                  <a:lnTo>
                    <a:pt x="576409" y="346533"/>
                  </a:lnTo>
                  <a:lnTo>
                    <a:pt x="541657" y="375276"/>
                  </a:lnTo>
                  <a:lnTo>
                    <a:pt x="507774" y="404980"/>
                  </a:lnTo>
                  <a:lnTo>
                    <a:pt x="474783" y="435625"/>
                  </a:lnTo>
                  <a:lnTo>
                    <a:pt x="442704" y="467190"/>
                  </a:lnTo>
                  <a:lnTo>
                    <a:pt x="411560" y="499653"/>
                  </a:lnTo>
                  <a:lnTo>
                    <a:pt x="381372" y="532992"/>
                  </a:lnTo>
                  <a:lnTo>
                    <a:pt x="352162" y="567187"/>
                  </a:lnTo>
                  <a:lnTo>
                    <a:pt x="323952" y="602216"/>
                  </a:lnTo>
                  <a:lnTo>
                    <a:pt x="296762" y="638058"/>
                  </a:lnTo>
                  <a:lnTo>
                    <a:pt x="270615" y="674692"/>
                  </a:lnTo>
                  <a:lnTo>
                    <a:pt x="245533" y="712095"/>
                  </a:lnTo>
                  <a:lnTo>
                    <a:pt x="221537" y="750248"/>
                  </a:lnTo>
                  <a:lnTo>
                    <a:pt x="198648" y="789128"/>
                  </a:lnTo>
                  <a:lnTo>
                    <a:pt x="176889" y="828715"/>
                  </a:lnTo>
                  <a:lnTo>
                    <a:pt x="156280" y="868986"/>
                  </a:lnTo>
                  <a:lnTo>
                    <a:pt x="136845" y="909922"/>
                  </a:lnTo>
                  <a:lnTo>
                    <a:pt x="118603" y="951499"/>
                  </a:lnTo>
                  <a:lnTo>
                    <a:pt x="101578" y="993698"/>
                  </a:lnTo>
                  <a:lnTo>
                    <a:pt x="85790" y="1036496"/>
                  </a:lnTo>
                  <a:lnTo>
                    <a:pt x="71262" y="1079873"/>
                  </a:lnTo>
                  <a:lnTo>
                    <a:pt x="58014" y="1123806"/>
                  </a:lnTo>
                  <a:lnTo>
                    <a:pt x="46069" y="1168276"/>
                  </a:lnTo>
                  <a:lnTo>
                    <a:pt x="35448" y="1213260"/>
                  </a:lnTo>
                  <a:lnTo>
                    <a:pt x="26174" y="1258737"/>
                  </a:lnTo>
                  <a:lnTo>
                    <a:pt x="18266" y="1304686"/>
                  </a:lnTo>
                  <a:lnTo>
                    <a:pt x="11748" y="1351086"/>
                  </a:lnTo>
                  <a:lnTo>
                    <a:pt x="6640" y="1397915"/>
                  </a:lnTo>
                  <a:lnTo>
                    <a:pt x="2965" y="1445152"/>
                  </a:lnTo>
                  <a:lnTo>
                    <a:pt x="745" y="1492775"/>
                  </a:lnTo>
                  <a:lnTo>
                    <a:pt x="0" y="1540764"/>
                  </a:lnTo>
                  <a:lnTo>
                    <a:pt x="745" y="1588752"/>
                  </a:lnTo>
                  <a:lnTo>
                    <a:pt x="2965" y="1636375"/>
                  </a:lnTo>
                  <a:lnTo>
                    <a:pt x="6640" y="1683612"/>
                  </a:lnTo>
                  <a:lnTo>
                    <a:pt x="11748" y="1730441"/>
                  </a:lnTo>
                  <a:lnTo>
                    <a:pt x="18266" y="1776841"/>
                  </a:lnTo>
                  <a:lnTo>
                    <a:pt x="26174" y="1822790"/>
                  </a:lnTo>
                  <a:lnTo>
                    <a:pt x="35448" y="1868267"/>
                  </a:lnTo>
                  <a:lnTo>
                    <a:pt x="46069" y="1913251"/>
                  </a:lnTo>
                  <a:lnTo>
                    <a:pt x="58014" y="1957721"/>
                  </a:lnTo>
                  <a:lnTo>
                    <a:pt x="71262" y="2001654"/>
                  </a:lnTo>
                  <a:lnTo>
                    <a:pt x="85790" y="2045031"/>
                  </a:lnTo>
                  <a:lnTo>
                    <a:pt x="101578" y="2087829"/>
                  </a:lnTo>
                  <a:lnTo>
                    <a:pt x="118603" y="2130028"/>
                  </a:lnTo>
                  <a:lnTo>
                    <a:pt x="136845" y="2171605"/>
                  </a:lnTo>
                  <a:lnTo>
                    <a:pt x="156280" y="2212541"/>
                  </a:lnTo>
                  <a:lnTo>
                    <a:pt x="176889" y="2252812"/>
                  </a:lnTo>
                  <a:lnTo>
                    <a:pt x="198648" y="2292399"/>
                  </a:lnTo>
                  <a:lnTo>
                    <a:pt x="221537" y="2331279"/>
                  </a:lnTo>
                  <a:lnTo>
                    <a:pt x="245533" y="2369432"/>
                  </a:lnTo>
                  <a:lnTo>
                    <a:pt x="270615" y="2406835"/>
                  </a:lnTo>
                  <a:lnTo>
                    <a:pt x="296762" y="2443469"/>
                  </a:lnTo>
                  <a:lnTo>
                    <a:pt x="323952" y="2479311"/>
                  </a:lnTo>
                  <a:lnTo>
                    <a:pt x="352162" y="2514340"/>
                  </a:lnTo>
                  <a:lnTo>
                    <a:pt x="381372" y="2548535"/>
                  </a:lnTo>
                  <a:lnTo>
                    <a:pt x="411560" y="2581874"/>
                  </a:lnTo>
                  <a:lnTo>
                    <a:pt x="442704" y="2614337"/>
                  </a:lnTo>
                  <a:lnTo>
                    <a:pt x="474783" y="2645902"/>
                  </a:lnTo>
                  <a:lnTo>
                    <a:pt x="507774" y="2676547"/>
                  </a:lnTo>
                  <a:lnTo>
                    <a:pt x="541657" y="2706251"/>
                  </a:lnTo>
                  <a:lnTo>
                    <a:pt x="576409" y="2734994"/>
                  </a:lnTo>
                  <a:lnTo>
                    <a:pt x="612009" y="2762753"/>
                  </a:lnTo>
                  <a:lnTo>
                    <a:pt x="648436" y="2789507"/>
                  </a:lnTo>
                  <a:lnTo>
                    <a:pt x="685667" y="2815236"/>
                  </a:lnTo>
                  <a:lnTo>
                    <a:pt x="723680" y="2839917"/>
                  </a:lnTo>
                  <a:lnTo>
                    <a:pt x="762456" y="2863529"/>
                  </a:lnTo>
                  <a:lnTo>
                    <a:pt x="801971" y="2886052"/>
                  </a:lnTo>
                  <a:lnTo>
                    <a:pt x="842203" y="2907463"/>
                  </a:lnTo>
                  <a:lnTo>
                    <a:pt x="883133" y="2927742"/>
                  </a:lnTo>
                  <a:lnTo>
                    <a:pt x="924736" y="2946867"/>
                  </a:lnTo>
                  <a:lnTo>
                    <a:pt x="966993" y="2964817"/>
                  </a:lnTo>
                  <a:lnTo>
                    <a:pt x="1009882" y="2981570"/>
                  </a:lnTo>
                  <a:lnTo>
                    <a:pt x="1053380" y="2997106"/>
                  </a:lnTo>
                  <a:lnTo>
                    <a:pt x="1097466" y="3011402"/>
                  </a:lnTo>
                  <a:lnTo>
                    <a:pt x="1142118" y="3024438"/>
                  </a:lnTo>
                  <a:lnTo>
                    <a:pt x="1187316" y="3036193"/>
                  </a:lnTo>
                  <a:lnTo>
                    <a:pt x="1233036" y="3046644"/>
                  </a:lnTo>
                  <a:lnTo>
                    <a:pt x="1279258" y="3055771"/>
                  </a:lnTo>
                  <a:lnTo>
                    <a:pt x="1325960" y="3063552"/>
                  </a:lnTo>
                  <a:lnTo>
                    <a:pt x="1373120" y="3069966"/>
                  </a:lnTo>
                  <a:lnTo>
                    <a:pt x="1420717" y="3074992"/>
                  </a:lnTo>
                  <a:lnTo>
                    <a:pt x="1468728" y="3078609"/>
                  </a:lnTo>
                  <a:lnTo>
                    <a:pt x="1517133" y="3080794"/>
                  </a:lnTo>
                  <a:lnTo>
                    <a:pt x="1565910" y="3081528"/>
                  </a:lnTo>
                  <a:lnTo>
                    <a:pt x="1614686" y="3080794"/>
                  </a:lnTo>
                  <a:lnTo>
                    <a:pt x="1663091" y="3078609"/>
                  </a:lnTo>
                  <a:lnTo>
                    <a:pt x="1711102" y="3074992"/>
                  </a:lnTo>
                  <a:lnTo>
                    <a:pt x="1758699" y="3069966"/>
                  </a:lnTo>
                  <a:lnTo>
                    <a:pt x="1805859" y="3063552"/>
                  </a:lnTo>
                  <a:lnTo>
                    <a:pt x="1852561" y="3055771"/>
                  </a:lnTo>
                  <a:lnTo>
                    <a:pt x="1898783" y="3046644"/>
                  </a:lnTo>
                  <a:lnTo>
                    <a:pt x="1944503" y="3036193"/>
                  </a:lnTo>
                  <a:lnTo>
                    <a:pt x="1989701" y="3024438"/>
                  </a:lnTo>
                  <a:lnTo>
                    <a:pt x="2034353" y="3011402"/>
                  </a:lnTo>
                  <a:lnTo>
                    <a:pt x="2078439" y="2997106"/>
                  </a:lnTo>
                  <a:lnTo>
                    <a:pt x="2121937" y="2981570"/>
                  </a:lnTo>
                  <a:lnTo>
                    <a:pt x="2164826" y="2964817"/>
                  </a:lnTo>
                  <a:lnTo>
                    <a:pt x="2207083" y="2946867"/>
                  </a:lnTo>
                  <a:lnTo>
                    <a:pt x="2248686" y="2927742"/>
                  </a:lnTo>
                  <a:lnTo>
                    <a:pt x="2289616" y="2907463"/>
                  </a:lnTo>
                  <a:lnTo>
                    <a:pt x="2329848" y="2886052"/>
                  </a:lnTo>
                  <a:lnTo>
                    <a:pt x="2369363" y="2863529"/>
                  </a:lnTo>
                  <a:lnTo>
                    <a:pt x="2408139" y="2839917"/>
                  </a:lnTo>
                  <a:lnTo>
                    <a:pt x="2446152" y="2815236"/>
                  </a:lnTo>
                  <a:lnTo>
                    <a:pt x="2483383" y="2789507"/>
                  </a:lnTo>
                  <a:lnTo>
                    <a:pt x="2519810" y="2762753"/>
                  </a:lnTo>
                  <a:lnTo>
                    <a:pt x="2555410" y="2734994"/>
                  </a:lnTo>
                  <a:lnTo>
                    <a:pt x="2590162" y="2706251"/>
                  </a:lnTo>
                  <a:lnTo>
                    <a:pt x="2624045" y="2676547"/>
                  </a:lnTo>
                  <a:lnTo>
                    <a:pt x="2657036" y="2645902"/>
                  </a:lnTo>
                  <a:lnTo>
                    <a:pt x="2689115" y="2614337"/>
                  </a:lnTo>
                  <a:lnTo>
                    <a:pt x="2720259" y="2581874"/>
                  </a:lnTo>
                  <a:lnTo>
                    <a:pt x="2750447" y="2548535"/>
                  </a:lnTo>
                  <a:lnTo>
                    <a:pt x="2779657" y="2514340"/>
                  </a:lnTo>
                  <a:lnTo>
                    <a:pt x="2807867" y="2479311"/>
                  </a:lnTo>
                  <a:lnTo>
                    <a:pt x="2835057" y="2443469"/>
                  </a:lnTo>
                  <a:lnTo>
                    <a:pt x="2861204" y="2406835"/>
                  </a:lnTo>
                  <a:lnTo>
                    <a:pt x="2886286" y="2369432"/>
                  </a:lnTo>
                  <a:lnTo>
                    <a:pt x="2910282" y="2331279"/>
                  </a:lnTo>
                  <a:lnTo>
                    <a:pt x="2933171" y="2292399"/>
                  </a:lnTo>
                  <a:lnTo>
                    <a:pt x="2954930" y="2252812"/>
                  </a:lnTo>
                  <a:lnTo>
                    <a:pt x="2975539" y="2212541"/>
                  </a:lnTo>
                  <a:lnTo>
                    <a:pt x="2994974" y="2171605"/>
                  </a:lnTo>
                  <a:lnTo>
                    <a:pt x="3013216" y="2130028"/>
                  </a:lnTo>
                  <a:lnTo>
                    <a:pt x="3030241" y="2087829"/>
                  </a:lnTo>
                  <a:lnTo>
                    <a:pt x="3046029" y="2045031"/>
                  </a:lnTo>
                  <a:lnTo>
                    <a:pt x="3060557" y="2001654"/>
                  </a:lnTo>
                  <a:lnTo>
                    <a:pt x="3073805" y="1957721"/>
                  </a:lnTo>
                  <a:lnTo>
                    <a:pt x="3085750" y="1913251"/>
                  </a:lnTo>
                  <a:lnTo>
                    <a:pt x="3096371" y="1868267"/>
                  </a:lnTo>
                  <a:lnTo>
                    <a:pt x="3105645" y="1822790"/>
                  </a:lnTo>
                  <a:lnTo>
                    <a:pt x="3113553" y="1776841"/>
                  </a:lnTo>
                  <a:lnTo>
                    <a:pt x="3120071" y="1730441"/>
                  </a:lnTo>
                  <a:lnTo>
                    <a:pt x="3125179" y="1683612"/>
                  </a:lnTo>
                  <a:lnTo>
                    <a:pt x="3128854" y="1636375"/>
                  </a:lnTo>
                  <a:lnTo>
                    <a:pt x="3131074" y="1588752"/>
                  </a:lnTo>
                  <a:lnTo>
                    <a:pt x="3131819" y="1540764"/>
                  </a:lnTo>
                  <a:lnTo>
                    <a:pt x="3131074" y="1492775"/>
                  </a:lnTo>
                  <a:lnTo>
                    <a:pt x="3128854" y="1445152"/>
                  </a:lnTo>
                  <a:lnTo>
                    <a:pt x="3125179" y="1397915"/>
                  </a:lnTo>
                  <a:lnTo>
                    <a:pt x="3120071" y="1351086"/>
                  </a:lnTo>
                  <a:lnTo>
                    <a:pt x="3113553" y="1304686"/>
                  </a:lnTo>
                  <a:lnTo>
                    <a:pt x="3105645" y="1258737"/>
                  </a:lnTo>
                  <a:lnTo>
                    <a:pt x="3096371" y="1213260"/>
                  </a:lnTo>
                  <a:lnTo>
                    <a:pt x="3085750" y="1168276"/>
                  </a:lnTo>
                  <a:lnTo>
                    <a:pt x="3073805" y="1123806"/>
                  </a:lnTo>
                  <a:lnTo>
                    <a:pt x="3060557" y="1079873"/>
                  </a:lnTo>
                  <a:lnTo>
                    <a:pt x="3046029" y="1036496"/>
                  </a:lnTo>
                  <a:lnTo>
                    <a:pt x="3030241" y="993698"/>
                  </a:lnTo>
                  <a:lnTo>
                    <a:pt x="3013216" y="951499"/>
                  </a:lnTo>
                  <a:lnTo>
                    <a:pt x="2994974" y="909922"/>
                  </a:lnTo>
                  <a:lnTo>
                    <a:pt x="2975539" y="868986"/>
                  </a:lnTo>
                  <a:lnTo>
                    <a:pt x="2954930" y="828715"/>
                  </a:lnTo>
                  <a:lnTo>
                    <a:pt x="2933171" y="789128"/>
                  </a:lnTo>
                  <a:lnTo>
                    <a:pt x="2910282" y="750248"/>
                  </a:lnTo>
                  <a:lnTo>
                    <a:pt x="2886286" y="712095"/>
                  </a:lnTo>
                  <a:lnTo>
                    <a:pt x="2861204" y="674692"/>
                  </a:lnTo>
                  <a:lnTo>
                    <a:pt x="2835057" y="638058"/>
                  </a:lnTo>
                  <a:lnTo>
                    <a:pt x="2807867" y="602216"/>
                  </a:lnTo>
                  <a:lnTo>
                    <a:pt x="2779657" y="567187"/>
                  </a:lnTo>
                  <a:lnTo>
                    <a:pt x="2750447" y="532992"/>
                  </a:lnTo>
                  <a:lnTo>
                    <a:pt x="2720259" y="499653"/>
                  </a:lnTo>
                  <a:lnTo>
                    <a:pt x="2689115" y="467190"/>
                  </a:lnTo>
                  <a:lnTo>
                    <a:pt x="2657036" y="435625"/>
                  </a:lnTo>
                  <a:lnTo>
                    <a:pt x="2624045" y="404980"/>
                  </a:lnTo>
                  <a:lnTo>
                    <a:pt x="2590162" y="375276"/>
                  </a:lnTo>
                  <a:lnTo>
                    <a:pt x="2555410" y="346533"/>
                  </a:lnTo>
                  <a:lnTo>
                    <a:pt x="2519810" y="318774"/>
                  </a:lnTo>
                  <a:lnTo>
                    <a:pt x="2483383" y="292020"/>
                  </a:lnTo>
                  <a:lnTo>
                    <a:pt x="2446152" y="266291"/>
                  </a:lnTo>
                  <a:lnTo>
                    <a:pt x="2408139" y="241610"/>
                  </a:lnTo>
                  <a:lnTo>
                    <a:pt x="2369363" y="217998"/>
                  </a:lnTo>
                  <a:lnTo>
                    <a:pt x="2329848" y="195475"/>
                  </a:lnTo>
                  <a:lnTo>
                    <a:pt x="2289616" y="174064"/>
                  </a:lnTo>
                  <a:lnTo>
                    <a:pt x="2248686" y="153785"/>
                  </a:lnTo>
                  <a:lnTo>
                    <a:pt x="2207083" y="134660"/>
                  </a:lnTo>
                  <a:lnTo>
                    <a:pt x="2164826" y="116710"/>
                  </a:lnTo>
                  <a:lnTo>
                    <a:pt x="2121937" y="99957"/>
                  </a:lnTo>
                  <a:lnTo>
                    <a:pt x="2078439" y="84421"/>
                  </a:lnTo>
                  <a:lnTo>
                    <a:pt x="2034353" y="70125"/>
                  </a:lnTo>
                  <a:lnTo>
                    <a:pt x="1989701" y="57089"/>
                  </a:lnTo>
                  <a:lnTo>
                    <a:pt x="1944503" y="45334"/>
                  </a:lnTo>
                  <a:lnTo>
                    <a:pt x="1898783" y="34883"/>
                  </a:lnTo>
                  <a:lnTo>
                    <a:pt x="1852561" y="25756"/>
                  </a:lnTo>
                  <a:lnTo>
                    <a:pt x="1805859" y="17975"/>
                  </a:lnTo>
                  <a:lnTo>
                    <a:pt x="1758699" y="11561"/>
                  </a:lnTo>
                  <a:lnTo>
                    <a:pt x="1711102" y="6535"/>
                  </a:lnTo>
                  <a:lnTo>
                    <a:pt x="1663091" y="2918"/>
                  </a:lnTo>
                  <a:lnTo>
                    <a:pt x="1614686" y="733"/>
                  </a:lnTo>
                  <a:lnTo>
                    <a:pt x="1565910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5771388" y="2993135"/>
              <a:ext cx="3131820" cy="3081655"/>
            </a:xfrm>
            <a:custGeom>
              <a:avLst/>
              <a:gdLst/>
              <a:ahLst/>
              <a:cxnLst/>
              <a:rect l="l" t="t" r="r" b="b"/>
              <a:pathLst>
                <a:path w="3131820" h="3081654">
                  <a:moveTo>
                    <a:pt x="0" y="1540764"/>
                  </a:moveTo>
                  <a:lnTo>
                    <a:pt x="745" y="1492775"/>
                  </a:lnTo>
                  <a:lnTo>
                    <a:pt x="2965" y="1445152"/>
                  </a:lnTo>
                  <a:lnTo>
                    <a:pt x="6640" y="1397915"/>
                  </a:lnTo>
                  <a:lnTo>
                    <a:pt x="11748" y="1351086"/>
                  </a:lnTo>
                  <a:lnTo>
                    <a:pt x="18266" y="1304686"/>
                  </a:lnTo>
                  <a:lnTo>
                    <a:pt x="26174" y="1258737"/>
                  </a:lnTo>
                  <a:lnTo>
                    <a:pt x="35448" y="1213260"/>
                  </a:lnTo>
                  <a:lnTo>
                    <a:pt x="46069" y="1168276"/>
                  </a:lnTo>
                  <a:lnTo>
                    <a:pt x="58014" y="1123806"/>
                  </a:lnTo>
                  <a:lnTo>
                    <a:pt x="71262" y="1079873"/>
                  </a:lnTo>
                  <a:lnTo>
                    <a:pt x="85790" y="1036496"/>
                  </a:lnTo>
                  <a:lnTo>
                    <a:pt x="101578" y="993698"/>
                  </a:lnTo>
                  <a:lnTo>
                    <a:pt x="118603" y="951499"/>
                  </a:lnTo>
                  <a:lnTo>
                    <a:pt x="136845" y="909922"/>
                  </a:lnTo>
                  <a:lnTo>
                    <a:pt x="156280" y="868986"/>
                  </a:lnTo>
                  <a:lnTo>
                    <a:pt x="176889" y="828715"/>
                  </a:lnTo>
                  <a:lnTo>
                    <a:pt x="198648" y="789128"/>
                  </a:lnTo>
                  <a:lnTo>
                    <a:pt x="221537" y="750248"/>
                  </a:lnTo>
                  <a:lnTo>
                    <a:pt x="245533" y="712095"/>
                  </a:lnTo>
                  <a:lnTo>
                    <a:pt x="270615" y="674692"/>
                  </a:lnTo>
                  <a:lnTo>
                    <a:pt x="296762" y="638058"/>
                  </a:lnTo>
                  <a:lnTo>
                    <a:pt x="323952" y="602216"/>
                  </a:lnTo>
                  <a:lnTo>
                    <a:pt x="352162" y="567187"/>
                  </a:lnTo>
                  <a:lnTo>
                    <a:pt x="381372" y="532992"/>
                  </a:lnTo>
                  <a:lnTo>
                    <a:pt x="411560" y="499653"/>
                  </a:lnTo>
                  <a:lnTo>
                    <a:pt x="442704" y="467190"/>
                  </a:lnTo>
                  <a:lnTo>
                    <a:pt x="474783" y="435625"/>
                  </a:lnTo>
                  <a:lnTo>
                    <a:pt x="507774" y="404980"/>
                  </a:lnTo>
                  <a:lnTo>
                    <a:pt x="541657" y="375276"/>
                  </a:lnTo>
                  <a:lnTo>
                    <a:pt x="576409" y="346533"/>
                  </a:lnTo>
                  <a:lnTo>
                    <a:pt x="612009" y="318774"/>
                  </a:lnTo>
                  <a:lnTo>
                    <a:pt x="648436" y="292020"/>
                  </a:lnTo>
                  <a:lnTo>
                    <a:pt x="685667" y="266291"/>
                  </a:lnTo>
                  <a:lnTo>
                    <a:pt x="723680" y="241610"/>
                  </a:lnTo>
                  <a:lnTo>
                    <a:pt x="762456" y="217998"/>
                  </a:lnTo>
                  <a:lnTo>
                    <a:pt x="801971" y="195475"/>
                  </a:lnTo>
                  <a:lnTo>
                    <a:pt x="842203" y="174064"/>
                  </a:lnTo>
                  <a:lnTo>
                    <a:pt x="883133" y="153785"/>
                  </a:lnTo>
                  <a:lnTo>
                    <a:pt x="924736" y="134660"/>
                  </a:lnTo>
                  <a:lnTo>
                    <a:pt x="966993" y="116710"/>
                  </a:lnTo>
                  <a:lnTo>
                    <a:pt x="1009882" y="99957"/>
                  </a:lnTo>
                  <a:lnTo>
                    <a:pt x="1053380" y="84421"/>
                  </a:lnTo>
                  <a:lnTo>
                    <a:pt x="1097466" y="70125"/>
                  </a:lnTo>
                  <a:lnTo>
                    <a:pt x="1142118" y="57089"/>
                  </a:lnTo>
                  <a:lnTo>
                    <a:pt x="1187316" y="45334"/>
                  </a:lnTo>
                  <a:lnTo>
                    <a:pt x="1233036" y="34883"/>
                  </a:lnTo>
                  <a:lnTo>
                    <a:pt x="1279258" y="25756"/>
                  </a:lnTo>
                  <a:lnTo>
                    <a:pt x="1325960" y="17975"/>
                  </a:lnTo>
                  <a:lnTo>
                    <a:pt x="1373120" y="11561"/>
                  </a:lnTo>
                  <a:lnTo>
                    <a:pt x="1420717" y="6535"/>
                  </a:lnTo>
                  <a:lnTo>
                    <a:pt x="1468728" y="2918"/>
                  </a:lnTo>
                  <a:lnTo>
                    <a:pt x="1517133" y="733"/>
                  </a:lnTo>
                  <a:lnTo>
                    <a:pt x="1565910" y="0"/>
                  </a:lnTo>
                  <a:lnTo>
                    <a:pt x="1614686" y="733"/>
                  </a:lnTo>
                  <a:lnTo>
                    <a:pt x="1663091" y="2918"/>
                  </a:lnTo>
                  <a:lnTo>
                    <a:pt x="1711102" y="6535"/>
                  </a:lnTo>
                  <a:lnTo>
                    <a:pt x="1758699" y="11561"/>
                  </a:lnTo>
                  <a:lnTo>
                    <a:pt x="1805859" y="17975"/>
                  </a:lnTo>
                  <a:lnTo>
                    <a:pt x="1852561" y="25756"/>
                  </a:lnTo>
                  <a:lnTo>
                    <a:pt x="1898783" y="34883"/>
                  </a:lnTo>
                  <a:lnTo>
                    <a:pt x="1944503" y="45334"/>
                  </a:lnTo>
                  <a:lnTo>
                    <a:pt x="1989701" y="57089"/>
                  </a:lnTo>
                  <a:lnTo>
                    <a:pt x="2034353" y="70125"/>
                  </a:lnTo>
                  <a:lnTo>
                    <a:pt x="2078439" y="84421"/>
                  </a:lnTo>
                  <a:lnTo>
                    <a:pt x="2121937" y="99957"/>
                  </a:lnTo>
                  <a:lnTo>
                    <a:pt x="2164826" y="116710"/>
                  </a:lnTo>
                  <a:lnTo>
                    <a:pt x="2207083" y="134660"/>
                  </a:lnTo>
                  <a:lnTo>
                    <a:pt x="2248686" y="153785"/>
                  </a:lnTo>
                  <a:lnTo>
                    <a:pt x="2289616" y="174064"/>
                  </a:lnTo>
                  <a:lnTo>
                    <a:pt x="2329848" y="195475"/>
                  </a:lnTo>
                  <a:lnTo>
                    <a:pt x="2369363" y="217998"/>
                  </a:lnTo>
                  <a:lnTo>
                    <a:pt x="2408139" y="241610"/>
                  </a:lnTo>
                  <a:lnTo>
                    <a:pt x="2446152" y="266291"/>
                  </a:lnTo>
                  <a:lnTo>
                    <a:pt x="2483383" y="292020"/>
                  </a:lnTo>
                  <a:lnTo>
                    <a:pt x="2519810" y="318774"/>
                  </a:lnTo>
                  <a:lnTo>
                    <a:pt x="2555410" y="346533"/>
                  </a:lnTo>
                  <a:lnTo>
                    <a:pt x="2590162" y="375276"/>
                  </a:lnTo>
                  <a:lnTo>
                    <a:pt x="2624045" y="404980"/>
                  </a:lnTo>
                  <a:lnTo>
                    <a:pt x="2657036" y="435625"/>
                  </a:lnTo>
                  <a:lnTo>
                    <a:pt x="2689115" y="467190"/>
                  </a:lnTo>
                  <a:lnTo>
                    <a:pt x="2720259" y="499653"/>
                  </a:lnTo>
                  <a:lnTo>
                    <a:pt x="2750447" y="532992"/>
                  </a:lnTo>
                  <a:lnTo>
                    <a:pt x="2779657" y="567187"/>
                  </a:lnTo>
                  <a:lnTo>
                    <a:pt x="2807867" y="602216"/>
                  </a:lnTo>
                  <a:lnTo>
                    <a:pt x="2835057" y="638058"/>
                  </a:lnTo>
                  <a:lnTo>
                    <a:pt x="2861204" y="674692"/>
                  </a:lnTo>
                  <a:lnTo>
                    <a:pt x="2886286" y="712095"/>
                  </a:lnTo>
                  <a:lnTo>
                    <a:pt x="2910282" y="750248"/>
                  </a:lnTo>
                  <a:lnTo>
                    <a:pt x="2933171" y="789128"/>
                  </a:lnTo>
                  <a:lnTo>
                    <a:pt x="2954930" y="828715"/>
                  </a:lnTo>
                  <a:lnTo>
                    <a:pt x="2975539" y="868986"/>
                  </a:lnTo>
                  <a:lnTo>
                    <a:pt x="2994974" y="909922"/>
                  </a:lnTo>
                  <a:lnTo>
                    <a:pt x="3013216" y="951499"/>
                  </a:lnTo>
                  <a:lnTo>
                    <a:pt x="3030241" y="993698"/>
                  </a:lnTo>
                  <a:lnTo>
                    <a:pt x="3046029" y="1036496"/>
                  </a:lnTo>
                  <a:lnTo>
                    <a:pt x="3060557" y="1079873"/>
                  </a:lnTo>
                  <a:lnTo>
                    <a:pt x="3073805" y="1123806"/>
                  </a:lnTo>
                  <a:lnTo>
                    <a:pt x="3085750" y="1168276"/>
                  </a:lnTo>
                  <a:lnTo>
                    <a:pt x="3096371" y="1213260"/>
                  </a:lnTo>
                  <a:lnTo>
                    <a:pt x="3105645" y="1258737"/>
                  </a:lnTo>
                  <a:lnTo>
                    <a:pt x="3113553" y="1304686"/>
                  </a:lnTo>
                  <a:lnTo>
                    <a:pt x="3120071" y="1351086"/>
                  </a:lnTo>
                  <a:lnTo>
                    <a:pt x="3125179" y="1397915"/>
                  </a:lnTo>
                  <a:lnTo>
                    <a:pt x="3128854" y="1445152"/>
                  </a:lnTo>
                  <a:lnTo>
                    <a:pt x="3131074" y="1492775"/>
                  </a:lnTo>
                  <a:lnTo>
                    <a:pt x="3131819" y="1540764"/>
                  </a:lnTo>
                  <a:lnTo>
                    <a:pt x="3131074" y="1588752"/>
                  </a:lnTo>
                  <a:lnTo>
                    <a:pt x="3128854" y="1636375"/>
                  </a:lnTo>
                  <a:lnTo>
                    <a:pt x="3125179" y="1683612"/>
                  </a:lnTo>
                  <a:lnTo>
                    <a:pt x="3120071" y="1730441"/>
                  </a:lnTo>
                  <a:lnTo>
                    <a:pt x="3113553" y="1776841"/>
                  </a:lnTo>
                  <a:lnTo>
                    <a:pt x="3105645" y="1822790"/>
                  </a:lnTo>
                  <a:lnTo>
                    <a:pt x="3096371" y="1868267"/>
                  </a:lnTo>
                  <a:lnTo>
                    <a:pt x="3085750" y="1913251"/>
                  </a:lnTo>
                  <a:lnTo>
                    <a:pt x="3073805" y="1957721"/>
                  </a:lnTo>
                  <a:lnTo>
                    <a:pt x="3060557" y="2001654"/>
                  </a:lnTo>
                  <a:lnTo>
                    <a:pt x="3046029" y="2045031"/>
                  </a:lnTo>
                  <a:lnTo>
                    <a:pt x="3030241" y="2087829"/>
                  </a:lnTo>
                  <a:lnTo>
                    <a:pt x="3013216" y="2130028"/>
                  </a:lnTo>
                  <a:lnTo>
                    <a:pt x="2994974" y="2171605"/>
                  </a:lnTo>
                  <a:lnTo>
                    <a:pt x="2975539" y="2212541"/>
                  </a:lnTo>
                  <a:lnTo>
                    <a:pt x="2954930" y="2252812"/>
                  </a:lnTo>
                  <a:lnTo>
                    <a:pt x="2933171" y="2292399"/>
                  </a:lnTo>
                  <a:lnTo>
                    <a:pt x="2910282" y="2331279"/>
                  </a:lnTo>
                  <a:lnTo>
                    <a:pt x="2886286" y="2369432"/>
                  </a:lnTo>
                  <a:lnTo>
                    <a:pt x="2861204" y="2406835"/>
                  </a:lnTo>
                  <a:lnTo>
                    <a:pt x="2835057" y="2443469"/>
                  </a:lnTo>
                  <a:lnTo>
                    <a:pt x="2807867" y="2479311"/>
                  </a:lnTo>
                  <a:lnTo>
                    <a:pt x="2779657" y="2514340"/>
                  </a:lnTo>
                  <a:lnTo>
                    <a:pt x="2750447" y="2548535"/>
                  </a:lnTo>
                  <a:lnTo>
                    <a:pt x="2720259" y="2581874"/>
                  </a:lnTo>
                  <a:lnTo>
                    <a:pt x="2689115" y="2614337"/>
                  </a:lnTo>
                  <a:lnTo>
                    <a:pt x="2657036" y="2645902"/>
                  </a:lnTo>
                  <a:lnTo>
                    <a:pt x="2624045" y="2676547"/>
                  </a:lnTo>
                  <a:lnTo>
                    <a:pt x="2590162" y="2706251"/>
                  </a:lnTo>
                  <a:lnTo>
                    <a:pt x="2555410" y="2734994"/>
                  </a:lnTo>
                  <a:lnTo>
                    <a:pt x="2519810" y="2762753"/>
                  </a:lnTo>
                  <a:lnTo>
                    <a:pt x="2483383" y="2789507"/>
                  </a:lnTo>
                  <a:lnTo>
                    <a:pt x="2446152" y="2815236"/>
                  </a:lnTo>
                  <a:lnTo>
                    <a:pt x="2408139" y="2839917"/>
                  </a:lnTo>
                  <a:lnTo>
                    <a:pt x="2369363" y="2863529"/>
                  </a:lnTo>
                  <a:lnTo>
                    <a:pt x="2329848" y="2886052"/>
                  </a:lnTo>
                  <a:lnTo>
                    <a:pt x="2289616" y="2907463"/>
                  </a:lnTo>
                  <a:lnTo>
                    <a:pt x="2248686" y="2927742"/>
                  </a:lnTo>
                  <a:lnTo>
                    <a:pt x="2207083" y="2946867"/>
                  </a:lnTo>
                  <a:lnTo>
                    <a:pt x="2164826" y="2964817"/>
                  </a:lnTo>
                  <a:lnTo>
                    <a:pt x="2121937" y="2981570"/>
                  </a:lnTo>
                  <a:lnTo>
                    <a:pt x="2078439" y="2997106"/>
                  </a:lnTo>
                  <a:lnTo>
                    <a:pt x="2034353" y="3011402"/>
                  </a:lnTo>
                  <a:lnTo>
                    <a:pt x="1989701" y="3024438"/>
                  </a:lnTo>
                  <a:lnTo>
                    <a:pt x="1944503" y="3036193"/>
                  </a:lnTo>
                  <a:lnTo>
                    <a:pt x="1898783" y="3046644"/>
                  </a:lnTo>
                  <a:lnTo>
                    <a:pt x="1852561" y="3055771"/>
                  </a:lnTo>
                  <a:lnTo>
                    <a:pt x="1805859" y="3063552"/>
                  </a:lnTo>
                  <a:lnTo>
                    <a:pt x="1758699" y="3069966"/>
                  </a:lnTo>
                  <a:lnTo>
                    <a:pt x="1711102" y="3074992"/>
                  </a:lnTo>
                  <a:lnTo>
                    <a:pt x="1663091" y="3078609"/>
                  </a:lnTo>
                  <a:lnTo>
                    <a:pt x="1614686" y="3080794"/>
                  </a:lnTo>
                  <a:lnTo>
                    <a:pt x="1565910" y="3081528"/>
                  </a:lnTo>
                  <a:lnTo>
                    <a:pt x="1517133" y="3080794"/>
                  </a:lnTo>
                  <a:lnTo>
                    <a:pt x="1468728" y="3078609"/>
                  </a:lnTo>
                  <a:lnTo>
                    <a:pt x="1420717" y="3074992"/>
                  </a:lnTo>
                  <a:lnTo>
                    <a:pt x="1373120" y="3069966"/>
                  </a:lnTo>
                  <a:lnTo>
                    <a:pt x="1325960" y="3063552"/>
                  </a:lnTo>
                  <a:lnTo>
                    <a:pt x="1279258" y="3055771"/>
                  </a:lnTo>
                  <a:lnTo>
                    <a:pt x="1233036" y="3046644"/>
                  </a:lnTo>
                  <a:lnTo>
                    <a:pt x="1187316" y="3036193"/>
                  </a:lnTo>
                  <a:lnTo>
                    <a:pt x="1142118" y="3024438"/>
                  </a:lnTo>
                  <a:lnTo>
                    <a:pt x="1097466" y="3011402"/>
                  </a:lnTo>
                  <a:lnTo>
                    <a:pt x="1053380" y="2997106"/>
                  </a:lnTo>
                  <a:lnTo>
                    <a:pt x="1009882" y="2981570"/>
                  </a:lnTo>
                  <a:lnTo>
                    <a:pt x="966993" y="2964817"/>
                  </a:lnTo>
                  <a:lnTo>
                    <a:pt x="924736" y="2946867"/>
                  </a:lnTo>
                  <a:lnTo>
                    <a:pt x="883133" y="2927742"/>
                  </a:lnTo>
                  <a:lnTo>
                    <a:pt x="842203" y="2907463"/>
                  </a:lnTo>
                  <a:lnTo>
                    <a:pt x="801971" y="2886052"/>
                  </a:lnTo>
                  <a:lnTo>
                    <a:pt x="762456" y="2863529"/>
                  </a:lnTo>
                  <a:lnTo>
                    <a:pt x="723680" y="2839917"/>
                  </a:lnTo>
                  <a:lnTo>
                    <a:pt x="685667" y="2815236"/>
                  </a:lnTo>
                  <a:lnTo>
                    <a:pt x="648436" y="2789507"/>
                  </a:lnTo>
                  <a:lnTo>
                    <a:pt x="612009" y="2762753"/>
                  </a:lnTo>
                  <a:lnTo>
                    <a:pt x="576409" y="2734994"/>
                  </a:lnTo>
                  <a:lnTo>
                    <a:pt x="541657" y="2706251"/>
                  </a:lnTo>
                  <a:lnTo>
                    <a:pt x="507774" y="2676547"/>
                  </a:lnTo>
                  <a:lnTo>
                    <a:pt x="474783" y="2645902"/>
                  </a:lnTo>
                  <a:lnTo>
                    <a:pt x="442704" y="2614337"/>
                  </a:lnTo>
                  <a:lnTo>
                    <a:pt x="411560" y="2581874"/>
                  </a:lnTo>
                  <a:lnTo>
                    <a:pt x="381372" y="2548535"/>
                  </a:lnTo>
                  <a:lnTo>
                    <a:pt x="352162" y="2514340"/>
                  </a:lnTo>
                  <a:lnTo>
                    <a:pt x="323952" y="2479311"/>
                  </a:lnTo>
                  <a:lnTo>
                    <a:pt x="296762" y="2443469"/>
                  </a:lnTo>
                  <a:lnTo>
                    <a:pt x="270615" y="2406835"/>
                  </a:lnTo>
                  <a:lnTo>
                    <a:pt x="245533" y="2369432"/>
                  </a:lnTo>
                  <a:lnTo>
                    <a:pt x="221537" y="2331279"/>
                  </a:lnTo>
                  <a:lnTo>
                    <a:pt x="198648" y="2292399"/>
                  </a:lnTo>
                  <a:lnTo>
                    <a:pt x="176889" y="2252812"/>
                  </a:lnTo>
                  <a:lnTo>
                    <a:pt x="156280" y="2212541"/>
                  </a:lnTo>
                  <a:lnTo>
                    <a:pt x="136845" y="2171605"/>
                  </a:lnTo>
                  <a:lnTo>
                    <a:pt x="118603" y="2130028"/>
                  </a:lnTo>
                  <a:lnTo>
                    <a:pt x="101578" y="2087829"/>
                  </a:lnTo>
                  <a:lnTo>
                    <a:pt x="85790" y="2045031"/>
                  </a:lnTo>
                  <a:lnTo>
                    <a:pt x="71262" y="2001654"/>
                  </a:lnTo>
                  <a:lnTo>
                    <a:pt x="58014" y="1957721"/>
                  </a:lnTo>
                  <a:lnTo>
                    <a:pt x="46069" y="1913251"/>
                  </a:lnTo>
                  <a:lnTo>
                    <a:pt x="35448" y="1868267"/>
                  </a:lnTo>
                  <a:lnTo>
                    <a:pt x="26174" y="1822790"/>
                  </a:lnTo>
                  <a:lnTo>
                    <a:pt x="18266" y="1776841"/>
                  </a:lnTo>
                  <a:lnTo>
                    <a:pt x="11748" y="1730441"/>
                  </a:lnTo>
                  <a:lnTo>
                    <a:pt x="6640" y="1683612"/>
                  </a:lnTo>
                  <a:lnTo>
                    <a:pt x="2965" y="1636375"/>
                  </a:lnTo>
                  <a:lnTo>
                    <a:pt x="745" y="1588752"/>
                  </a:lnTo>
                  <a:lnTo>
                    <a:pt x="0" y="154076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 txBox="1"/>
          <p:nvPr/>
        </p:nvSpPr>
        <p:spPr>
          <a:xfrm>
            <a:off x="6478015" y="4144136"/>
            <a:ext cx="1717675" cy="7569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indent="1270" algn="ctr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6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Collection</a:t>
            </a:r>
            <a:r>
              <a:rPr sz="16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via </a:t>
            </a:r>
            <a:r>
              <a:rPr sz="16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Wikipedia</a:t>
            </a:r>
            <a:r>
              <a:rPr sz="1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6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webpage </a:t>
            </a:r>
            <a:r>
              <a:rPr sz="1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scrapping</a:t>
            </a:r>
            <a:endParaRPr sz="1600">
              <a:latin typeface="Microsoft Sans Serif"/>
              <a:cs typeface="Microsoft Sans Serif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9520173" y="5705602"/>
            <a:ext cx="1433195" cy="767080"/>
            <a:chOff x="9520173" y="5705602"/>
            <a:chExt cx="1433195" cy="767080"/>
          </a:xfrm>
        </p:grpSpPr>
        <p:sp>
          <p:nvSpPr>
            <p:cNvPr id="44" name="object 44"/>
            <p:cNvSpPr/>
            <p:nvPr/>
          </p:nvSpPr>
          <p:spPr>
            <a:xfrm>
              <a:off x="9526523" y="5711952"/>
              <a:ext cx="1420495" cy="754380"/>
            </a:xfrm>
            <a:custGeom>
              <a:avLst/>
              <a:gdLst/>
              <a:ahLst/>
              <a:cxnLst/>
              <a:rect l="l" t="t" r="r" b="b"/>
              <a:pathLst>
                <a:path w="1420495" h="754379">
                  <a:moveTo>
                    <a:pt x="1294637" y="0"/>
                  </a:moveTo>
                  <a:lnTo>
                    <a:pt x="125729" y="0"/>
                  </a:lnTo>
                  <a:lnTo>
                    <a:pt x="76777" y="9879"/>
                  </a:lnTo>
                  <a:lnTo>
                    <a:pt x="36814" y="36823"/>
                  </a:lnTo>
                  <a:lnTo>
                    <a:pt x="9876" y="76788"/>
                  </a:lnTo>
                  <a:lnTo>
                    <a:pt x="0" y="125730"/>
                  </a:lnTo>
                  <a:lnTo>
                    <a:pt x="0" y="628650"/>
                  </a:lnTo>
                  <a:lnTo>
                    <a:pt x="9876" y="677586"/>
                  </a:lnTo>
                  <a:lnTo>
                    <a:pt x="36814" y="717551"/>
                  </a:lnTo>
                  <a:lnTo>
                    <a:pt x="76777" y="744498"/>
                  </a:lnTo>
                  <a:lnTo>
                    <a:pt x="125729" y="754380"/>
                  </a:lnTo>
                  <a:lnTo>
                    <a:pt x="1294637" y="754380"/>
                  </a:lnTo>
                  <a:lnTo>
                    <a:pt x="1343590" y="744498"/>
                  </a:lnTo>
                  <a:lnTo>
                    <a:pt x="1383553" y="717551"/>
                  </a:lnTo>
                  <a:lnTo>
                    <a:pt x="1410491" y="677586"/>
                  </a:lnTo>
                  <a:lnTo>
                    <a:pt x="1420368" y="628650"/>
                  </a:lnTo>
                  <a:lnTo>
                    <a:pt x="1420368" y="125730"/>
                  </a:lnTo>
                  <a:lnTo>
                    <a:pt x="1410491" y="76788"/>
                  </a:lnTo>
                  <a:lnTo>
                    <a:pt x="1383553" y="36823"/>
                  </a:lnTo>
                  <a:lnTo>
                    <a:pt x="1343590" y="9879"/>
                  </a:lnTo>
                  <a:lnTo>
                    <a:pt x="1294637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9526523" y="5711952"/>
              <a:ext cx="1420495" cy="754380"/>
            </a:xfrm>
            <a:custGeom>
              <a:avLst/>
              <a:gdLst/>
              <a:ahLst/>
              <a:cxnLst/>
              <a:rect l="l" t="t" r="r" b="b"/>
              <a:pathLst>
                <a:path w="1420495" h="754379">
                  <a:moveTo>
                    <a:pt x="0" y="125730"/>
                  </a:moveTo>
                  <a:lnTo>
                    <a:pt x="9876" y="76788"/>
                  </a:lnTo>
                  <a:lnTo>
                    <a:pt x="36814" y="36823"/>
                  </a:lnTo>
                  <a:lnTo>
                    <a:pt x="76777" y="9879"/>
                  </a:lnTo>
                  <a:lnTo>
                    <a:pt x="125729" y="0"/>
                  </a:lnTo>
                  <a:lnTo>
                    <a:pt x="1294637" y="0"/>
                  </a:lnTo>
                  <a:lnTo>
                    <a:pt x="1343590" y="9879"/>
                  </a:lnTo>
                  <a:lnTo>
                    <a:pt x="1383553" y="36823"/>
                  </a:lnTo>
                  <a:lnTo>
                    <a:pt x="1410491" y="76788"/>
                  </a:lnTo>
                  <a:lnTo>
                    <a:pt x="1420368" y="125730"/>
                  </a:lnTo>
                  <a:lnTo>
                    <a:pt x="1420368" y="628650"/>
                  </a:lnTo>
                  <a:lnTo>
                    <a:pt x="1410491" y="677586"/>
                  </a:lnTo>
                  <a:lnTo>
                    <a:pt x="1383553" y="717551"/>
                  </a:lnTo>
                  <a:lnTo>
                    <a:pt x="1343590" y="744498"/>
                  </a:lnTo>
                  <a:lnTo>
                    <a:pt x="1294637" y="754380"/>
                  </a:lnTo>
                  <a:lnTo>
                    <a:pt x="125729" y="754380"/>
                  </a:lnTo>
                  <a:lnTo>
                    <a:pt x="76777" y="744498"/>
                  </a:lnTo>
                  <a:lnTo>
                    <a:pt x="36814" y="717551"/>
                  </a:lnTo>
                  <a:lnTo>
                    <a:pt x="9876" y="677586"/>
                  </a:lnTo>
                  <a:lnTo>
                    <a:pt x="0" y="628650"/>
                  </a:lnTo>
                  <a:lnTo>
                    <a:pt x="0" y="125730"/>
                  </a:lnTo>
                  <a:close/>
                </a:path>
              </a:pathLst>
            </a:custGeom>
            <a:ln w="12700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6" name="object 46"/>
          <p:cNvSpPr txBox="1"/>
          <p:nvPr/>
        </p:nvSpPr>
        <p:spPr>
          <a:xfrm>
            <a:off x="9848850" y="5977229"/>
            <a:ext cx="7772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1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Frame</a:t>
            </a:r>
            <a:endParaRPr sz="1200">
              <a:latin typeface="Microsoft Sans Serif"/>
              <a:cs typeface="Microsoft Sans Serif"/>
            </a:endParaRPr>
          </a:p>
        </p:txBody>
      </p:sp>
      <p:grpSp>
        <p:nvGrpSpPr>
          <p:cNvPr id="47" name="object 47"/>
          <p:cNvGrpSpPr/>
          <p:nvPr/>
        </p:nvGrpSpPr>
        <p:grpSpPr>
          <a:xfrm>
            <a:off x="10151109" y="5342890"/>
            <a:ext cx="250825" cy="269240"/>
            <a:chOff x="10151109" y="5342890"/>
            <a:chExt cx="250825" cy="269240"/>
          </a:xfrm>
        </p:grpSpPr>
        <p:sp>
          <p:nvSpPr>
            <p:cNvPr id="48" name="object 48"/>
            <p:cNvSpPr/>
            <p:nvPr/>
          </p:nvSpPr>
          <p:spPr>
            <a:xfrm>
              <a:off x="10157459" y="5349240"/>
              <a:ext cx="238125" cy="256540"/>
            </a:xfrm>
            <a:custGeom>
              <a:avLst/>
              <a:gdLst/>
              <a:ahLst/>
              <a:cxnLst/>
              <a:rect l="l" t="t" r="r" b="b"/>
              <a:pathLst>
                <a:path w="238125" h="256539">
                  <a:moveTo>
                    <a:pt x="237744" y="0"/>
                  </a:moveTo>
                  <a:lnTo>
                    <a:pt x="118872" y="118872"/>
                  </a:lnTo>
                  <a:lnTo>
                    <a:pt x="0" y="0"/>
                  </a:lnTo>
                  <a:lnTo>
                    <a:pt x="0" y="137160"/>
                  </a:lnTo>
                  <a:lnTo>
                    <a:pt x="118872" y="256032"/>
                  </a:lnTo>
                  <a:lnTo>
                    <a:pt x="237744" y="137160"/>
                  </a:lnTo>
                  <a:lnTo>
                    <a:pt x="237744" y="0"/>
                  </a:lnTo>
                  <a:close/>
                </a:path>
              </a:pathLst>
            </a:custGeom>
            <a:solidFill>
              <a:srgbClr val="1216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10157459" y="5349240"/>
              <a:ext cx="238125" cy="256540"/>
            </a:xfrm>
            <a:custGeom>
              <a:avLst/>
              <a:gdLst/>
              <a:ahLst/>
              <a:cxnLst/>
              <a:rect l="l" t="t" r="r" b="b"/>
              <a:pathLst>
                <a:path w="238125" h="256539">
                  <a:moveTo>
                    <a:pt x="237744" y="0"/>
                  </a:moveTo>
                  <a:lnTo>
                    <a:pt x="237744" y="137160"/>
                  </a:lnTo>
                  <a:lnTo>
                    <a:pt x="118872" y="256032"/>
                  </a:lnTo>
                  <a:lnTo>
                    <a:pt x="0" y="137160"/>
                  </a:lnTo>
                  <a:lnTo>
                    <a:pt x="0" y="0"/>
                  </a:lnTo>
                  <a:lnTo>
                    <a:pt x="118872" y="118872"/>
                  </a:lnTo>
                  <a:lnTo>
                    <a:pt x="237744" y="0"/>
                  </a:lnTo>
                  <a:close/>
                </a:path>
              </a:pathLst>
            </a:custGeom>
            <a:ln w="12699">
              <a:solidFill>
                <a:srgbClr val="2E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0" name="object 5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9055" y="618744"/>
            <a:ext cx="614172" cy="615696"/>
          </a:xfrm>
          <a:prstGeom prst="rect">
            <a:avLst/>
          </a:prstGeom>
        </p:spPr>
      </p:pic>
      <p:sp>
        <p:nvSpPr>
          <p:cNvPr id="51" name="object 5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8860" rIns="0" bIns="0" rtlCol="0">
            <a:spAutoFit/>
          </a:bodyPr>
          <a:lstStyle/>
          <a:p>
            <a:pPr marL="161925">
              <a:lnSpc>
                <a:spcPts val="1839"/>
              </a:lnSpc>
            </a:pPr>
            <a:fld id="{81D60167-4931-47E6-BA6A-407CBD079E47}" type="slidenum">
              <a:rPr spc="45" dirty="0"/>
              <a:t>9</a:t>
            </a:fld>
            <a:endParaRPr spc="4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2697</Words>
  <Application>Microsoft Macintosh PowerPoint</Application>
  <PresentationFormat>Widescreen</PresentationFormat>
  <Paragraphs>292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Arial MT</vt:lpstr>
      <vt:lpstr>Calibri</vt:lpstr>
      <vt:lpstr>Calibri Light</vt:lpstr>
      <vt:lpstr>Courier New</vt:lpstr>
      <vt:lpstr>Microsoft Sans Serif</vt:lpstr>
      <vt:lpstr>Office Theme</vt:lpstr>
      <vt:lpstr>PowerPoint Presentation</vt:lpstr>
      <vt:lpstr>Outline</vt:lpstr>
      <vt:lpstr>Executive Summary</vt:lpstr>
      <vt:lpstr>Introduction</vt:lpstr>
      <vt:lpstr>PowerPoint Presentation</vt:lpstr>
      <vt:lpstr>Methodology</vt:lpstr>
      <vt:lpstr>Data Collection</vt:lpstr>
      <vt:lpstr>Data Collection – SpaceX API</vt:lpstr>
      <vt:lpstr>Data Collection - Scraping</vt:lpstr>
      <vt:lpstr>Data Wrangling</vt:lpstr>
      <vt:lpstr>EDA with Data Visualization</vt:lpstr>
      <vt:lpstr>EDA with SQL</vt:lpstr>
      <vt:lpstr>Build an Interactive Map with Folium</vt:lpstr>
      <vt:lpstr>Build a Dashboard with Plotly Dash</vt:lpstr>
      <vt:lpstr>Predictive Analysis (Classification)</vt:lpstr>
      <vt:lpstr>Results</vt:lpstr>
      <vt:lpstr>PowerPoint Presentation</vt:lpstr>
      <vt:lpstr>Flight Number vs. Launch Site</vt:lpstr>
      <vt:lpstr>Payload vs. Launch Site</vt:lpstr>
      <vt:lpstr>Success Rate vs. Orbit Type</vt:lpstr>
      <vt:lpstr>Flight Number vs. Orbit Type</vt:lpstr>
      <vt:lpstr>Payload vs. Orbit Type</vt:lpstr>
      <vt:lpstr>Launch Success Yearly Trend</vt:lpstr>
      <vt:lpstr>All Launch Site Names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 Mission Outcomes</vt:lpstr>
      <vt:lpstr>Boosters Carried Maximum Payload</vt:lpstr>
      <vt:lpstr>2015 Launch Records</vt:lpstr>
      <vt:lpstr>Rank Landing Outcomes Between 2010-06-04 and 2017-03-20</vt:lpstr>
      <vt:lpstr>PowerPoint Presentation</vt:lpstr>
      <vt:lpstr>Folium Map: Launch Sites.</vt:lpstr>
      <vt:lpstr>Folium Map: Success rate for each launch location</vt:lpstr>
      <vt:lpstr>Folium Map: Closest Proximities to CCAFS LC-40</vt:lpstr>
      <vt:lpstr>PowerPoint Presentation</vt:lpstr>
      <vt:lpstr>Dashboard: Launch success count for all sites</vt:lpstr>
      <vt:lpstr>Dashboard: Launch success for KSC LC 39A</vt:lpstr>
      <vt:lpstr>&lt;Dashboard Screenshot 3&gt;</vt:lpstr>
      <vt:lpstr>PowerPoint Presentation</vt:lpstr>
      <vt:lpstr>Classification Accuracy</vt:lpstr>
      <vt:lpstr>PowerPoint Presentation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Gurdeep Juneja</cp:lastModifiedBy>
  <cp:revision>2</cp:revision>
  <dcterms:created xsi:type="dcterms:W3CDTF">2024-12-10T10:34:46Z</dcterms:created>
  <dcterms:modified xsi:type="dcterms:W3CDTF">2024-12-10T16:42:33Z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2021-10-07T00:00:00Z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2024-12-10T00:00:00Z</vt:filetime>
  </property>
  <property fmtid="{D5CDD505-2E9C-101B-9397-08002B2CF9AE}" pid="5" name="Producer">
    <vt:lpwstr>Microsoft® PowerPoint® for Microsoft 365</vt:lpwstr>
  </property>
</Properties>
</file>